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Amatic SC" panose="00000500000000000000" pitchFamily="2" charset="-79"/>
      <p:regular r:id="rId43"/>
      <p:bold r:id="rId44"/>
    </p:embeddedFont>
    <p:embeddedFont>
      <p:font typeface="Caveat" panose="020B0604020202020204" charset="0"/>
      <p:regular r:id="rId45"/>
      <p:bold r:id="rId46"/>
    </p:embeddedFont>
    <p:embeddedFont>
      <p:font typeface="Century Gothic" panose="020B0502020202020204" pitchFamily="34"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65"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c80b8d835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c80b8d83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8c80b8d835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8c80b8d835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c80b8d835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c80b8d835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c80b8d835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c80b8d835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5e4f4ea09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e5e4f4ea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e5e4f4ea0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e5e4f4ea0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5e4f4ea09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5e4f4ea0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5e4f4ea0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5e4f4ea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f04a270c2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f04a270c2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5e4f4ea09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5e4f4ea0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74c606c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74c606c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04a270c2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04a270c2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04a270c2a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04a270c2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f04a270c2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f04a270c2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04a270c2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04a270c2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de25acf91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de25acf91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de25acf91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de25acf9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de25acf91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de25acf91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de25acf91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de25acf91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c80b8d8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c80b8d8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de25acf91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de25acf91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de25acf91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de25acf9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9a67196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9a67196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de25acf91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de25acf9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de25acf91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de25acf9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80b8d83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80b8d83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f04a270c2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f04a270c2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4a270c2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04a270c2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04a270c2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04a270c2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04a270c2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04a270c2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04a270c2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04a270c2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04a270c2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04a270c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de25acf9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de25acf9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de25acf91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de25acf9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5e4f4ea0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5e4f4ea0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c80b8d835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c80b8d83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c80b8d835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8c80b8d83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5e4f4ea0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5e4f4ea0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c1d010a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c1d010a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CC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document/d/1hqg9nq_wFOG0slepkuyidzR71R4NHT9xRDCmUVRWMEU/edit?usp=shar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Jk-JwtScIl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ZWmXi3TW1y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zi7uGg6FVM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3"/>
          <p:cNvPicPr preferRelativeResize="0"/>
          <p:nvPr/>
        </p:nvPicPr>
        <p:blipFill>
          <a:blip r:embed="rId3">
            <a:alphaModFix/>
          </a:blip>
          <a:stretch>
            <a:fillRect/>
          </a:stretch>
        </p:blipFill>
        <p:spPr>
          <a:xfrm>
            <a:off x="0" y="2"/>
            <a:ext cx="9144001" cy="5143501"/>
          </a:xfrm>
          <a:prstGeom prst="rect">
            <a:avLst/>
          </a:prstGeom>
          <a:noFill/>
          <a:ln>
            <a:noFill/>
          </a:ln>
        </p:spPr>
      </p:pic>
      <p:sp>
        <p:nvSpPr>
          <p:cNvPr id="68" name="Google Shape;68;p13"/>
          <p:cNvSpPr txBox="1">
            <a:spLocks noGrp="1"/>
          </p:cNvSpPr>
          <p:nvPr>
            <p:ph type="ctrTitle"/>
          </p:nvPr>
        </p:nvSpPr>
        <p:spPr>
          <a:xfrm>
            <a:off x="390525" y="899400"/>
            <a:ext cx="8222100" cy="231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latin typeface="Amatic SC"/>
                <a:ea typeface="Amatic SC"/>
                <a:cs typeface="Amatic SC"/>
                <a:sym typeface="Amatic SC"/>
              </a:rPr>
              <a:t>Project Management:</a:t>
            </a:r>
            <a:br>
              <a:rPr lang="en" sz="4000">
                <a:latin typeface="Amatic SC"/>
                <a:ea typeface="Amatic SC"/>
                <a:cs typeface="Amatic SC"/>
                <a:sym typeface="Amatic SC"/>
              </a:rPr>
            </a:br>
            <a:r>
              <a:rPr lang="en" sz="4000">
                <a:latin typeface="Amatic SC"/>
                <a:ea typeface="Amatic SC"/>
                <a:cs typeface="Amatic SC"/>
                <a:sym typeface="Amatic SC"/>
              </a:rPr>
              <a:t>Design, Produce, Evaluate</a:t>
            </a:r>
            <a:endParaRPr sz="4000">
              <a:latin typeface="Amatic SC"/>
              <a:ea typeface="Amatic SC"/>
              <a:cs typeface="Amatic SC"/>
              <a:sym typeface="Amatic SC"/>
            </a:endParaRPr>
          </a:p>
          <a:p>
            <a:pPr marL="0" lvl="0" indent="0" algn="l" rtl="0">
              <a:spcBef>
                <a:spcPts val="0"/>
              </a:spcBef>
              <a:spcAft>
                <a:spcPts val="0"/>
              </a:spcAft>
              <a:buNone/>
            </a:pPr>
            <a:r>
              <a:rPr lang="en" sz="1800"/>
              <a:t>Overview of project management</a:t>
            </a:r>
            <a:endParaRPr sz="1800"/>
          </a:p>
        </p:txBody>
      </p:sp>
      <p:sp>
        <p:nvSpPr>
          <p:cNvPr id="69" name="Google Shape;69;p13"/>
          <p:cNvSpPr txBox="1">
            <a:spLocks noGrp="1"/>
          </p:cNvSpPr>
          <p:nvPr>
            <p:ph type="subTitle" idx="1"/>
          </p:nvPr>
        </p:nvSpPr>
        <p:spPr>
          <a:xfrm>
            <a:off x="390525" y="3576105"/>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471900" y="738725"/>
            <a:ext cx="12507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PROBLEM SOLVING</a:t>
            </a:r>
            <a:endParaRPr>
              <a:latin typeface="Amatic SC"/>
              <a:ea typeface="Amatic SC"/>
              <a:cs typeface="Amatic SC"/>
              <a:sym typeface="Amatic SC"/>
            </a:endParaRPr>
          </a:p>
        </p:txBody>
      </p:sp>
      <p:sp>
        <p:nvSpPr>
          <p:cNvPr id="129" name="Google Shape;129;p22"/>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900"/>
          </a:p>
        </p:txBody>
      </p:sp>
      <p:pic>
        <p:nvPicPr>
          <p:cNvPr id="130" name="Google Shape;130;p22"/>
          <p:cNvPicPr preferRelativeResize="0"/>
          <p:nvPr/>
        </p:nvPicPr>
        <p:blipFill>
          <a:blip r:embed="rId3">
            <a:alphaModFix/>
          </a:blip>
          <a:stretch>
            <a:fillRect/>
          </a:stretch>
        </p:blipFill>
        <p:spPr>
          <a:xfrm>
            <a:off x="1812567" y="40225"/>
            <a:ext cx="6831314" cy="5143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471900" y="738725"/>
            <a:ext cx="27087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PROBLEM SOLVING</a:t>
            </a:r>
            <a:endParaRPr>
              <a:latin typeface="Amatic SC"/>
              <a:ea typeface="Amatic SC"/>
              <a:cs typeface="Amatic SC"/>
              <a:sym typeface="Amatic SC"/>
            </a:endParaRPr>
          </a:p>
        </p:txBody>
      </p:sp>
      <p:sp>
        <p:nvSpPr>
          <p:cNvPr id="136" name="Google Shape;136;p23"/>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Designing possible solutions:</a:t>
            </a:r>
            <a:endParaRPr sz="1900"/>
          </a:p>
          <a:p>
            <a:pPr marL="0" lvl="0" indent="0" algn="l" rtl="0">
              <a:spcBef>
                <a:spcPts val="1600"/>
              </a:spcBef>
              <a:spcAft>
                <a:spcPts val="1600"/>
              </a:spcAft>
              <a:buNone/>
            </a:pPr>
            <a:r>
              <a:rPr lang="en" sz="1900"/>
              <a:t>Our friends in the hardware shop write down some clear ideas on the time frame, budget and requirements for the new system. They start to use a database program to see how the information about stock and suppliers can be organised. Susan has seen a website which might give them some ideas for giving customers online access to information. She suggests that they could also collect details about their regular customers and introduce some marketing ideas such as loyalty reward schemes and special discounts. </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10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1000"/>
                                        <p:tgtEl>
                                          <p:spTgt spid="1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471900" y="738725"/>
            <a:ext cx="72513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Factors which Influence PROBLEM SOLVING</a:t>
            </a:r>
            <a:endParaRPr>
              <a:latin typeface="Amatic SC"/>
              <a:ea typeface="Amatic SC"/>
              <a:cs typeface="Amatic SC"/>
              <a:sym typeface="Amatic SC"/>
            </a:endParaRPr>
          </a:p>
        </p:txBody>
      </p:sp>
      <p:sp>
        <p:nvSpPr>
          <p:cNvPr id="142" name="Google Shape;142;p24"/>
          <p:cNvSpPr txBox="1">
            <a:spLocks noGrp="1"/>
          </p:cNvSpPr>
          <p:nvPr>
            <p:ph type="body" idx="1"/>
          </p:nvPr>
        </p:nvSpPr>
        <p:spPr>
          <a:xfrm>
            <a:off x="471900" y="1919075"/>
            <a:ext cx="3862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Understanding the problem</a:t>
            </a:r>
            <a:endParaRPr sz="1900" dirty="0"/>
          </a:p>
          <a:p>
            <a:pPr marL="0" lvl="0" indent="0" algn="l" rtl="0">
              <a:spcBef>
                <a:spcPts val="1600"/>
              </a:spcBef>
              <a:spcAft>
                <a:spcPts val="0"/>
              </a:spcAft>
              <a:buNone/>
            </a:pPr>
            <a:r>
              <a:rPr lang="en" sz="1900" dirty="0"/>
              <a:t>Hardware and software available</a:t>
            </a:r>
            <a:endParaRPr sz="1900" dirty="0"/>
          </a:p>
          <a:p>
            <a:pPr marL="0" lvl="0" indent="0" algn="l" rtl="0">
              <a:spcBef>
                <a:spcPts val="1600"/>
              </a:spcBef>
              <a:spcAft>
                <a:spcPts val="0"/>
              </a:spcAft>
              <a:buNone/>
            </a:pPr>
            <a:r>
              <a:rPr lang="en" sz="1900" dirty="0"/>
              <a:t>Communications</a:t>
            </a:r>
            <a:endParaRPr sz="1900" dirty="0"/>
          </a:p>
          <a:p>
            <a:pPr marL="0" lvl="0" indent="0" algn="l" rtl="0">
              <a:spcBef>
                <a:spcPts val="1600"/>
              </a:spcBef>
              <a:spcAft>
                <a:spcPts val="0"/>
              </a:spcAft>
              <a:buNone/>
            </a:pPr>
            <a:r>
              <a:rPr lang="en" sz="1900" dirty="0"/>
              <a:t>Time</a:t>
            </a:r>
            <a:endParaRPr sz="1900" dirty="0"/>
          </a:p>
          <a:p>
            <a:pPr marL="0" lvl="0" indent="0" algn="l" rtl="0">
              <a:spcBef>
                <a:spcPts val="1600"/>
              </a:spcBef>
              <a:spcAft>
                <a:spcPts val="0"/>
              </a:spcAft>
              <a:buNone/>
            </a:pPr>
            <a:r>
              <a:rPr lang="en" sz="1900" dirty="0"/>
              <a:t>Cost/Budget</a:t>
            </a:r>
            <a:endParaRPr sz="1900" dirty="0"/>
          </a:p>
          <a:p>
            <a:pPr marL="0" lvl="0" indent="0" algn="l" rtl="0">
              <a:spcBef>
                <a:spcPts val="1600"/>
              </a:spcBef>
              <a:spcAft>
                <a:spcPts val="1600"/>
              </a:spcAft>
              <a:buNone/>
            </a:pPr>
            <a:r>
              <a:rPr lang="en" sz="1900" dirty="0"/>
              <a:t>Group work</a:t>
            </a:r>
            <a:endParaRPr sz="1900" dirty="0"/>
          </a:p>
        </p:txBody>
      </p:sp>
      <p:sp>
        <p:nvSpPr>
          <p:cNvPr id="143" name="Google Shape;143;p24"/>
          <p:cNvSpPr txBox="1"/>
          <p:nvPr/>
        </p:nvSpPr>
        <p:spPr>
          <a:xfrm>
            <a:off x="5696300" y="2323400"/>
            <a:ext cx="3212700" cy="27102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What do you think needs to be done before the concept can be discussed? </a:t>
            </a:r>
            <a:endParaRPr sz="1300">
              <a:solidFill>
                <a:srgbClr val="FFFFFF"/>
              </a:solidFill>
              <a:latin typeface="Roboto"/>
              <a:ea typeface="Roboto"/>
              <a:cs typeface="Roboto"/>
              <a:sym typeface="Roboto"/>
            </a:endParaRPr>
          </a:p>
          <a:p>
            <a:pPr marL="0" lvl="0" indent="0" algn="l" rtl="0">
              <a:spcBef>
                <a:spcPts val="0"/>
              </a:spcBef>
              <a:spcAft>
                <a:spcPts val="0"/>
              </a:spcAft>
              <a:buNone/>
            </a:pPr>
            <a:endParaRPr sz="1300">
              <a:solidFill>
                <a:srgbClr val="FFFFFF"/>
              </a:solidFill>
              <a:latin typeface="Roboto"/>
              <a:ea typeface="Roboto"/>
              <a:cs typeface="Roboto"/>
              <a:sym typeface="Roboto"/>
            </a:endParaRPr>
          </a:p>
          <a:p>
            <a:pPr marL="0" lvl="0" indent="0" algn="l" rtl="0">
              <a:spcBef>
                <a:spcPts val="0"/>
              </a:spcBef>
              <a:spcAft>
                <a:spcPts val="0"/>
              </a:spcAft>
              <a:buNone/>
            </a:pPr>
            <a:r>
              <a:rPr lang="en" sz="1300">
                <a:solidFill>
                  <a:srgbClr val="FFFFFF"/>
                </a:solidFill>
                <a:latin typeface="Roboto"/>
                <a:ea typeface="Roboto"/>
                <a:cs typeface="Roboto"/>
                <a:sym typeface="Roboto"/>
              </a:rPr>
              <a:t>What do you think the most important things are to consider when taking on a large project?</a:t>
            </a:r>
            <a:endParaRPr sz="13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10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10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10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Effect transition="in" filter="fade">
                                      <p:cBhvr>
                                        <p:cTn id="22" dur="1000"/>
                                        <p:tgtEl>
                                          <p:spTgt spid="1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4" end="4"/>
                                            </p:txEl>
                                          </p:spTgt>
                                        </p:tgtEl>
                                        <p:attrNameLst>
                                          <p:attrName>style.visibility</p:attrName>
                                        </p:attrNameLst>
                                      </p:cBhvr>
                                      <p:to>
                                        <p:strVal val="visible"/>
                                      </p:to>
                                    </p:set>
                                    <p:animEffect transition="in" filter="fade">
                                      <p:cBhvr>
                                        <p:cTn id="27" dur="1000"/>
                                        <p:tgtEl>
                                          <p:spTgt spid="1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5" end="5"/>
                                            </p:txEl>
                                          </p:spTgt>
                                        </p:tgtEl>
                                        <p:attrNameLst>
                                          <p:attrName>style.visibility</p:attrName>
                                        </p:attrNameLst>
                                      </p:cBhvr>
                                      <p:to>
                                        <p:strVal val="visible"/>
                                      </p:to>
                                    </p:set>
                                    <p:animEffect transition="in" filter="fade">
                                      <p:cBhvr>
                                        <p:cTn id="32" dur="1000"/>
                                        <p:tgtEl>
                                          <p:spTgt spid="1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title"/>
          </p:nvPr>
        </p:nvSpPr>
        <p:spPr>
          <a:xfrm>
            <a:off x="471900" y="738725"/>
            <a:ext cx="57210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Designing Solutions: Generating ideas</a:t>
            </a:r>
            <a:endParaRPr>
              <a:latin typeface="Amatic SC"/>
              <a:ea typeface="Amatic SC"/>
              <a:cs typeface="Amatic SC"/>
              <a:sym typeface="Amatic SC"/>
            </a:endParaRPr>
          </a:p>
        </p:txBody>
      </p:sp>
      <p:sp>
        <p:nvSpPr>
          <p:cNvPr id="149" name="Google Shape;149;p25"/>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0" lvl="0" indent="0" algn="l" rtl="0">
              <a:spcBef>
                <a:spcPts val="1600"/>
              </a:spcBef>
              <a:spcAft>
                <a:spcPts val="1600"/>
              </a:spcAft>
              <a:buNone/>
            </a:pPr>
            <a:endParaRPr sz="1900"/>
          </a:p>
        </p:txBody>
      </p:sp>
      <p:sp>
        <p:nvSpPr>
          <p:cNvPr id="150" name="Google Shape;150;p25"/>
          <p:cNvSpPr txBox="1">
            <a:spLocks noGrp="1"/>
          </p:cNvSpPr>
          <p:nvPr>
            <p:ph type="body" idx="1"/>
          </p:nvPr>
        </p:nvSpPr>
        <p:spPr>
          <a:xfrm>
            <a:off x="471900" y="1919075"/>
            <a:ext cx="51123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It is said there are no bad ideas. All ideas are worth considering. One of the most important steps in design is to </a:t>
            </a:r>
            <a:r>
              <a:rPr lang="en" sz="1900" b="1" dirty="0"/>
              <a:t>consult</a:t>
            </a:r>
            <a:r>
              <a:rPr lang="en" sz="1900" dirty="0"/>
              <a:t> the users of the system. </a:t>
            </a:r>
            <a:endParaRPr sz="1900" dirty="0"/>
          </a:p>
          <a:p>
            <a:pPr marL="0" lvl="0" indent="0" algn="l" rtl="0">
              <a:spcBef>
                <a:spcPts val="1600"/>
              </a:spcBef>
              <a:spcAft>
                <a:spcPts val="1600"/>
              </a:spcAft>
              <a:buNone/>
            </a:pPr>
            <a:r>
              <a:rPr lang="en" sz="1900" b="1" dirty="0"/>
              <a:t>Surveys, interviews and observation</a:t>
            </a:r>
            <a:r>
              <a:rPr lang="en" sz="1900" dirty="0"/>
              <a:t> are all useful. (Remember UX design phase…?) </a:t>
            </a:r>
            <a:endParaRPr sz="1400" dirty="0"/>
          </a:p>
        </p:txBody>
      </p:sp>
      <p:pic>
        <p:nvPicPr>
          <p:cNvPr id="151" name="Google Shape;151;p25"/>
          <p:cNvPicPr preferRelativeResize="0"/>
          <p:nvPr/>
        </p:nvPicPr>
        <p:blipFill rotWithShape="1">
          <a:blip r:embed="rId3">
            <a:alphaModFix/>
          </a:blip>
          <a:srcRect r="19361"/>
          <a:stretch/>
        </p:blipFill>
        <p:spPr>
          <a:xfrm>
            <a:off x="6137625" y="2332700"/>
            <a:ext cx="2699275" cy="1882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fade">
                                      <p:cBhvr>
                                        <p:cTn id="7" dur="10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fade">
                                      <p:cBhvr>
                                        <p:cTn id="12" dur="10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6"/>
          <p:cNvSpPr txBox="1">
            <a:spLocks noGrp="1"/>
          </p:cNvSpPr>
          <p:nvPr>
            <p:ph type="title"/>
          </p:nvPr>
        </p:nvSpPr>
        <p:spPr>
          <a:xfrm>
            <a:off x="471900" y="738725"/>
            <a:ext cx="57210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Designing Solutions: Mind Mapping</a:t>
            </a:r>
            <a:endParaRPr>
              <a:latin typeface="Amatic SC"/>
              <a:ea typeface="Amatic SC"/>
              <a:cs typeface="Amatic SC"/>
              <a:sym typeface="Amatic SC"/>
            </a:endParaRPr>
          </a:p>
        </p:txBody>
      </p:sp>
      <p:sp>
        <p:nvSpPr>
          <p:cNvPr id="157" name="Google Shape;157;p26"/>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0" lvl="0" indent="0" algn="l" rtl="0">
              <a:spcBef>
                <a:spcPts val="1600"/>
              </a:spcBef>
              <a:spcAft>
                <a:spcPts val="1600"/>
              </a:spcAft>
              <a:buNone/>
            </a:pPr>
            <a:endParaRPr sz="1900"/>
          </a:p>
        </p:txBody>
      </p:sp>
      <p:sp>
        <p:nvSpPr>
          <p:cNvPr id="158" name="Google Shape;158;p26"/>
          <p:cNvSpPr txBox="1">
            <a:spLocks noGrp="1"/>
          </p:cNvSpPr>
          <p:nvPr>
            <p:ph type="body" idx="1"/>
          </p:nvPr>
        </p:nvSpPr>
        <p:spPr>
          <a:xfrm>
            <a:off x="471900" y="1919075"/>
            <a:ext cx="83637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Mind mapping is a good way to generate and extend ideas before a lot of effort and time is spent on them. </a:t>
            </a:r>
            <a:endParaRPr sz="1900"/>
          </a:p>
          <a:p>
            <a:pPr marL="0" lvl="0" indent="0" algn="l" rtl="0">
              <a:spcBef>
                <a:spcPts val="1600"/>
              </a:spcBef>
              <a:spcAft>
                <a:spcPts val="1600"/>
              </a:spcAft>
              <a:buNone/>
            </a:pPr>
            <a:endParaRPr sz="1900"/>
          </a:p>
        </p:txBody>
      </p:sp>
      <p:pic>
        <p:nvPicPr>
          <p:cNvPr id="159" name="Google Shape;159;p26"/>
          <p:cNvPicPr preferRelativeResize="0"/>
          <p:nvPr/>
        </p:nvPicPr>
        <p:blipFill>
          <a:blip r:embed="rId3">
            <a:alphaModFix/>
          </a:blip>
          <a:stretch>
            <a:fillRect/>
          </a:stretch>
        </p:blipFill>
        <p:spPr>
          <a:xfrm>
            <a:off x="-672767" y="1480975"/>
            <a:ext cx="5271375" cy="3514250"/>
          </a:xfrm>
          <a:prstGeom prst="rect">
            <a:avLst/>
          </a:prstGeom>
          <a:noFill/>
          <a:ln>
            <a:noFill/>
          </a:ln>
        </p:spPr>
      </p:pic>
      <p:pic>
        <p:nvPicPr>
          <p:cNvPr id="160" name="Google Shape;160;p26"/>
          <p:cNvPicPr preferRelativeResize="0"/>
          <p:nvPr/>
        </p:nvPicPr>
        <p:blipFill>
          <a:blip r:embed="rId4">
            <a:alphaModFix/>
          </a:blip>
          <a:stretch>
            <a:fillRect/>
          </a:stretch>
        </p:blipFill>
        <p:spPr>
          <a:xfrm>
            <a:off x="4921808" y="1480975"/>
            <a:ext cx="5135657" cy="34254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1000"/>
                                        <p:tgtEl>
                                          <p:spTgt spid="1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471900" y="738725"/>
            <a:ext cx="4535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Designing Solutions: </a:t>
            </a:r>
            <a:br>
              <a:rPr lang="en">
                <a:latin typeface="Amatic SC"/>
                <a:ea typeface="Amatic SC"/>
                <a:cs typeface="Amatic SC"/>
                <a:sym typeface="Amatic SC"/>
              </a:rPr>
            </a:br>
            <a:r>
              <a:rPr lang="en">
                <a:latin typeface="Amatic SC"/>
                <a:ea typeface="Amatic SC"/>
                <a:cs typeface="Amatic SC"/>
                <a:sym typeface="Amatic SC"/>
              </a:rPr>
              <a:t>Storyboarding &amp; Prototyping</a:t>
            </a:r>
            <a:endParaRPr>
              <a:latin typeface="Amatic SC"/>
              <a:ea typeface="Amatic SC"/>
              <a:cs typeface="Amatic SC"/>
              <a:sym typeface="Amatic SC"/>
            </a:endParaRPr>
          </a:p>
        </p:txBody>
      </p:sp>
      <p:sp>
        <p:nvSpPr>
          <p:cNvPr id="166" name="Google Shape;166;p27"/>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0" lvl="0" indent="0" algn="l" rtl="0">
              <a:spcBef>
                <a:spcPts val="1600"/>
              </a:spcBef>
              <a:spcAft>
                <a:spcPts val="1600"/>
              </a:spcAft>
              <a:buNone/>
            </a:pPr>
            <a:endParaRPr sz="1900"/>
          </a:p>
        </p:txBody>
      </p:sp>
      <p:pic>
        <p:nvPicPr>
          <p:cNvPr id="167" name="Google Shape;167;p27"/>
          <p:cNvPicPr preferRelativeResize="0"/>
          <p:nvPr/>
        </p:nvPicPr>
        <p:blipFill rotWithShape="1">
          <a:blip r:embed="rId3">
            <a:alphaModFix/>
          </a:blip>
          <a:srcRect l="48678"/>
          <a:stretch/>
        </p:blipFill>
        <p:spPr>
          <a:xfrm>
            <a:off x="5584125" y="144200"/>
            <a:ext cx="3356899" cy="4855101"/>
          </a:xfrm>
          <a:prstGeom prst="rect">
            <a:avLst/>
          </a:prstGeom>
          <a:noFill/>
          <a:ln>
            <a:noFill/>
          </a:ln>
        </p:spPr>
      </p:pic>
      <p:sp>
        <p:nvSpPr>
          <p:cNvPr id="168" name="Google Shape;168;p27"/>
          <p:cNvSpPr txBox="1">
            <a:spLocks noGrp="1"/>
          </p:cNvSpPr>
          <p:nvPr>
            <p:ph type="body" idx="1"/>
          </p:nvPr>
        </p:nvSpPr>
        <p:spPr>
          <a:xfrm>
            <a:off x="471900" y="1919075"/>
            <a:ext cx="48960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Simple sketches will identify important elements, navigation controls etc. </a:t>
            </a:r>
            <a:endParaRPr sz="1900"/>
          </a:p>
          <a:p>
            <a:pPr marL="0" lvl="0" indent="0" algn="l" rtl="0">
              <a:spcBef>
                <a:spcPts val="1600"/>
              </a:spcBef>
              <a:spcAft>
                <a:spcPts val="0"/>
              </a:spcAft>
              <a:buNone/>
            </a:pPr>
            <a:r>
              <a:rPr lang="en" sz="1900"/>
              <a:t>This allows members of the team to understand the various parts of the production. During the design stage, a storyboard storyboard makes it easy to arrange elements to create the final vision.</a:t>
            </a:r>
            <a:endParaRPr sz="1900"/>
          </a:p>
          <a:p>
            <a:pPr marL="0" lvl="0" indent="0" algn="l" rtl="0">
              <a:spcBef>
                <a:spcPts val="1600"/>
              </a:spcBef>
              <a:spcAft>
                <a:spcPts val="1600"/>
              </a:spcAft>
              <a:buNone/>
            </a:pPr>
            <a:r>
              <a:rPr lang="en" sz="1400"/>
              <a:t>Example Figure 1.7</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0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1" end="1"/>
                                            </p:txEl>
                                          </p:spTgt>
                                        </p:tgtEl>
                                        <p:attrNameLst>
                                          <p:attrName>style.visibility</p:attrName>
                                        </p:attrNameLst>
                                      </p:cBhvr>
                                      <p:to>
                                        <p:strVal val="visible"/>
                                      </p:to>
                                    </p:set>
                                    <p:animEffect transition="in" filter="fade">
                                      <p:cBhvr>
                                        <p:cTn id="12" dur="1000"/>
                                        <p:tgtEl>
                                          <p:spTgt spid="1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471900" y="738725"/>
            <a:ext cx="4535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Designing Solutions: </a:t>
            </a:r>
            <a:br>
              <a:rPr lang="en">
                <a:latin typeface="Amatic SC"/>
                <a:ea typeface="Amatic SC"/>
                <a:cs typeface="Amatic SC"/>
                <a:sym typeface="Amatic SC"/>
              </a:rPr>
            </a:br>
            <a:r>
              <a:rPr lang="en">
                <a:latin typeface="Amatic SC"/>
                <a:ea typeface="Amatic SC"/>
                <a:cs typeface="Amatic SC"/>
                <a:sym typeface="Amatic SC"/>
              </a:rPr>
              <a:t>Storyboarding &amp; Prototyping</a:t>
            </a:r>
            <a:endParaRPr>
              <a:latin typeface="Amatic SC"/>
              <a:ea typeface="Amatic SC"/>
              <a:cs typeface="Amatic SC"/>
              <a:sym typeface="Amatic SC"/>
            </a:endParaRPr>
          </a:p>
        </p:txBody>
      </p:sp>
      <p:sp>
        <p:nvSpPr>
          <p:cNvPr id="174" name="Google Shape;174;p28"/>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0" lvl="0" indent="0" algn="l" rtl="0">
              <a:spcBef>
                <a:spcPts val="1600"/>
              </a:spcBef>
              <a:spcAft>
                <a:spcPts val="1600"/>
              </a:spcAft>
              <a:buNone/>
            </a:pPr>
            <a:endParaRPr sz="1900"/>
          </a:p>
        </p:txBody>
      </p:sp>
      <p:pic>
        <p:nvPicPr>
          <p:cNvPr id="175" name="Google Shape;175;p28"/>
          <p:cNvPicPr preferRelativeResize="0"/>
          <p:nvPr/>
        </p:nvPicPr>
        <p:blipFill rotWithShape="1">
          <a:blip r:embed="rId3">
            <a:alphaModFix/>
          </a:blip>
          <a:srcRect l="48678"/>
          <a:stretch/>
        </p:blipFill>
        <p:spPr>
          <a:xfrm>
            <a:off x="5584125" y="144200"/>
            <a:ext cx="3356899" cy="4855101"/>
          </a:xfrm>
          <a:prstGeom prst="rect">
            <a:avLst/>
          </a:prstGeom>
          <a:noFill/>
          <a:ln>
            <a:noFill/>
          </a:ln>
        </p:spPr>
      </p:pic>
      <p:sp>
        <p:nvSpPr>
          <p:cNvPr id="176" name="Google Shape;176;p28"/>
          <p:cNvSpPr txBox="1">
            <a:spLocks noGrp="1"/>
          </p:cNvSpPr>
          <p:nvPr>
            <p:ph type="body" idx="1"/>
          </p:nvPr>
        </p:nvSpPr>
        <p:spPr>
          <a:xfrm>
            <a:off x="471900" y="1919075"/>
            <a:ext cx="48960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Simple sketches will identify important elements, navigation controls etc. </a:t>
            </a:r>
            <a:endParaRPr sz="1900"/>
          </a:p>
          <a:p>
            <a:pPr marL="0" lvl="0" indent="0" algn="l" rtl="0">
              <a:spcBef>
                <a:spcPts val="1600"/>
              </a:spcBef>
              <a:spcAft>
                <a:spcPts val="0"/>
              </a:spcAft>
              <a:buNone/>
            </a:pPr>
            <a:r>
              <a:rPr lang="en" sz="1900"/>
              <a:t>This allows members of the team to understand the various parts of the production. During the design stage, a storyboard storyboard makes it easy to arrange elements to create the final vision.</a:t>
            </a:r>
            <a:endParaRPr sz="1900"/>
          </a:p>
          <a:p>
            <a:pPr marL="0" lvl="0" indent="0" algn="l" rtl="0">
              <a:spcBef>
                <a:spcPts val="1600"/>
              </a:spcBef>
              <a:spcAft>
                <a:spcPts val="1600"/>
              </a:spcAft>
              <a:buNone/>
            </a:pPr>
            <a:r>
              <a:rPr lang="en" sz="1400"/>
              <a:t>Example Figure 1.7</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71900" y="738725"/>
            <a:ext cx="45354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Designing Solutions: </a:t>
            </a:r>
            <a:br>
              <a:rPr lang="en">
                <a:latin typeface="Amatic SC"/>
                <a:ea typeface="Amatic SC"/>
                <a:cs typeface="Amatic SC"/>
                <a:sym typeface="Amatic SC"/>
              </a:rPr>
            </a:br>
            <a:r>
              <a:rPr lang="en">
                <a:latin typeface="Amatic SC"/>
                <a:ea typeface="Amatic SC"/>
                <a:cs typeface="Amatic SC"/>
                <a:sym typeface="Amatic SC"/>
              </a:rPr>
              <a:t>Input, processing, output tables</a:t>
            </a:r>
            <a:endParaRPr>
              <a:latin typeface="Amatic SC"/>
              <a:ea typeface="Amatic SC"/>
              <a:cs typeface="Amatic SC"/>
              <a:sym typeface="Amatic SC"/>
            </a:endParaRPr>
          </a:p>
        </p:txBody>
      </p:sp>
      <p:sp>
        <p:nvSpPr>
          <p:cNvPr id="182" name="Google Shape;182;p29"/>
          <p:cNvSpPr txBox="1">
            <a:spLocks noGrp="1"/>
          </p:cNvSpPr>
          <p:nvPr>
            <p:ph type="body" idx="1"/>
          </p:nvPr>
        </p:nvSpPr>
        <p:spPr>
          <a:xfrm>
            <a:off x="471900" y="1919075"/>
            <a:ext cx="85245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0" lvl="0" indent="0" algn="l" rtl="0">
              <a:spcBef>
                <a:spcPts val="1600"/>
              </a:spcBef>
              <a:spcAft>
                <a:spcPts val="1600"/>
              </a:spcAft>
              <a:buNone/>
            </a:pPr>
            <a:endParaRPr sz="1900"/>
          </a:p>
        </p:txBody>
      </p:sp>
      <p:sp>
        <p:nvSpPr>
          <p:cNvPr id="183" name="Google Shape;183;p29"/>
          <p:cNvSpPr txBox="1">
            <a:spLocks noGrp="1"/>
          </p:cNvSpPr>
          <p:nvPr>
            <p:ph type="body" idx="1"/>
          </p:nvPr>
        </p:nvSpPr>
        <p:spPr>
          <a:xfrm>
            <a:off x="471900" y="1931774"/>
            <a:ext cx="8238600" cy="1128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a:t>IPO Tables - Used when technology needs to be properly considered, especially for software development, forms etc. Very useful for planning interactive elements.</a:t>
            </a:r>
            <a:endParaRPr sz="1400"/>
          </a:p>
        </p:txBody>
      </p:sp>
      <p:pic>
        <p:nvPicPr>
          <p:cNvPr id="184" name="Google Shape;184;p29"/>
          <p:cNvPicPr preferRelativeResize="0"/>
          <p:nvPr/>
        </p:nvPicPr>
        <p:blipFill>
          <a:blip r:embed="rId3">
            <a:alphaModFix/>
          </a:blip>
          <a:stretch>
            <a:fillRect/>
          </a:stretch>
        </p:blipFill>
        <p:spPr>
          <a:xfrm>
            <a:off x="84125" y="3082200"/>
            <a:ext cx="2804850" cy="1925100"/>
          </a:xfrm>
          <a:prstGeom prst="rect">
            <a:avLst/>
          </a:prstGeom>
          <a:noFill/>
          <a:ln>
            <a:noFill/>
          </a:ln>
        </p:spPr>
      </p:pic>
      <p:pic>
        <p:nvPicPr>
          <p:cNvPr id="185" name="Google Shape;185;p29"/>
          <p:cNvPicPr preferRelativeResize="0"/>
          <p:nvPr/>
        </p:nvPicPr>
        <p:blipFill>
          <a:blip r:embed="rId4">
            <a:alphaModFix/>
          </a:blip>
          <a:stretch>
            <a:fillRect/>
          </a:stretch>
        </p:blipFill>
        <p:spPr>
          <a:xfrm>
            <a:off x="2888975" y="2668197"/>
            <a:ext cx="3019625" cy="2475300"/>
          </a:xfrm>
          <a:prstGeom prst="rect">
            <a:avLst/>
          </a:prstGeom>
          <a:noFill/>
          <a:ln>
            <a:noFill/>
          </a:ln>
        </p:spPr>
      </p:pic>
      <p:pic>
        <p:nvPicPr>
          <p:cNvPr id="186" name="Google Shape;186;p29"/>
          <p:cNvPicPr preferRelativeResize="0"/>
          <p:nvPr/>
        </p:nvPicPr>
        <p:blipFill>
          <a:blip r:embed="rId5">
            <a:alphaModFix/>
          </a:blip>
          <a:stretch>
            <a:fillRect/>
          </a:stretch>
        </p:blipFill>
        <p:spPr>
          <a:xfrm>
            <a:off x="5839247" y="3388200"/>
            <a:ext cx="3304750" cy="1503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fade">
                                      <p:cBhvr>
                                        <p:cTn id="7" dur="1000"/>
                                        <p:tgtEl>
                                          <p:spTgt spid="1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xEl>
                                              <p:pRg st="1" end="1"/>
                                            </p:txEl>
                                          </p:spTgt>
                                        </p:tgtEl>
                                        <p:attrNameLst>
                                          <p:attrName>style.visibility</p:attrName>
                                        </p:attrNameLst>
                                      </p:cBhvr>
                                      <p:to>
                                        <p:strVal val="visible"/>
                                      </p:to>
                                    </p:set>
                                    <p:animEffect transition="in" filter="fade">
                                      <p:cBhvr>
                                        <p:cTn id="12" dur="1000"/>
                                        <p:tgtEl>
                                          <p:spTgt spid="1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‘cost - quality - time’ trade-off</a:t>
            </a:r>
            <a:endParaRPr>
              <a:latin typeface="Amatic SC"/>
              <a:ea typeface="Amatic SC"/>
              <a:cs typeface="Amatic SC"/>
              <a:sym typeface="Amatic SC"/>
            </a:endParaRPr>
          </a:p>
        </p:txBody>
      </p:sp>
      <p:pic>
        <p:nvPicPr>
          <p:cNvPr id="192" name="Google Shape;192;p30" descr="Screen Shot 2017-05-03 at 12.50.03 PM.png"/>
          <p:cNvPicPr preferRelativeResize="0"/>
          <p:nvPr/>
        </p:nvPicPr>
        <p:blipFill>
          <a:blip r:embed="rId3">
            <a:alphaModFix/>
          </a:blip>
          <a:stretch>
            <a:fillRect/>
          </a:stretch>
        </p:blipFill>
        <p:spPr>
          <a:xfrm>
            <a:off x="304277" y="1919075"/>
            <a:ext cx="3805491" cy="3184274"/>
          </a:xfrm>
          <a:prstGeom prst="rect">
            <a:avLst/>
          </a:prstGeom>
          <a:noFill/>
          <a:ln>
            <a:noFill/>
          </a:ln>
        </p:spPr>
      </p:pic>
      <p:sp>
        <p:nvSpPr>
          <p:cNvPr id="193" name="Google Shape;193;p30"/>
          <p:cNvSpPr txBox="1"/>
          <p:nvPr/>
        </p:nvSpPr>
        <p:spPr>
          <a:xfrm>
            <a:off x="4438550" y="1897275"/>
            <a:ext cx="4360200" cy="288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lt2"/>
                </a:solidFill>
                <a:latin typeface="Roboto"/>
                <a:ea typeface="Roboto"/>
                <a:cs typeface="Roboto"/>
                <a:sym typeface="Roboto"/>
              </a:rPr>
              <a:t>Time, Cost, and Quality can all become high priorities. The conventional wisdom is ‘pick two’. Let the third go.</a:t>
            </a: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r>
              <a:rPr lang="en" sz="1900">
                <a:solidFill>
                  <a:schemeClr val="lt2"/>
                </a:solidFill>
                <a:latin typeface="Roboto"/>
                <a:ea typeface="Roboto"/>
                <a:cs typeface="Roboto"/>
                <a:sym typeface="Roboto"/>
              </a:rPr>
              <a:t>(If you want it cheap and fast - quality options will shift)</a:t>
            </a:r>
            <a:endParaRPr sz="1900">
              <a:solidFill>
                <a:schemeClr val="lt2"/>
              </a:solidFill>
              <a:latin typeface="Roboto"/>
              <a:ea typeface="Roboto"/>
              <a:cs typeface="Roboto"/>
              <a:sym typeface="Roboto"/>
            </a:endParaRPr>
          </a:p>
          <a:p>
            <a:pPr marL="0" lvl="0" indent="0" algn="l" rtl="0">
              <a:spcBef>
                <a:spcPts val="2100"/>
              </a:spcBef>
              <a:spcAft>
                <a:spcPts val="0"/>
              </a:spcAft>
              <a:buNone/>
            </a:pPr>
            <a:endParaRPr sz="9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‘cost - quality - time’ trade-off</a:t>
            </a:r>
            <a:endParaRPr>
              <a:latin typeface="Amatic SC"/>
              <a:ea typeface="Amatic SC"/>
              <a:cs typeface="Amatic SC"/>
              <a:sym typeface="Amatic SC"/>
            </a:endParaRPr>
          </a:p>
        </p:txBody>
      </p:sp>
      <p:pic>
        <p:nvPicPr>
          <p:cNvPr id="199" name="Google Shape;199;p31" descr="Screen Shot 2017-05-03 at 12.50.03 PM.png"/>
          <p:cNvPicPr preferRelativeResize="0"/>
          <p:nvPr/>
        </p:nvPicPr>
        <p:blipFill>
          <a:blip r:embed="rId3">
            <a:alphaModFix/>
          </a:blip>
          <a:stretch>
            <a:fillRect/>
          </a:stretch>
        </p:blipFill>
        <p:spPr>
          <a:xfrm>
            <a:off x="304277" y="1919075"/>
            <a:ext cx="3805491" cy="3184274"/>
          </a:xfrm>
          <a:prstGeom prst="rect">
            <a:avLst/>
          </a:prstGeom>
          <a:noFill/>
          <a:ln>
            <a:noFill/>
          </a:ln>
        </p:spPr>
      </p:pic>
      <p:sp>
        <p:nvSpPr>
          <p:cNvPr id="200" name="Google Shape;200;p31"/>
          <p:cNvSpPr txBox="1"/>
          <p:nvPr/>
        </p:nvSpPr>
        <p:spPr>
          <a:xfrm>
            <a:off x="4438550" y="1897275"/>
            <a:ext cx="4360200" cy="148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2100"/>
              </a:spcAft>
              <a:buNone/>
            </a:pPr>
            <a:r>
              <a:rPr lang="en" sz="1900">
                <a:solidFill>
                  <a:schemeClr val="lt2"/>
                </a:solidFill>
                <a:latin typeface="Roboto"/>
                <a:ea typeface="Roboto"/>
                <a:cs typeface="Roboto"/>
                <a:sym typeface="Roboto"/>
              </a:rPr>
              <a:t>If you want a product on time with a low cost, the team will likely have to cut functions, open tolerances, or sacrifice quality.</a:t>
            </a:r>
            <a:endParaRPr sz="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4"/>
          <p:cNvPicPr preferRelativeResize="0"/>
          <p:nvPr/>
        </p:nvPicPr>
        <p:blipFill>
          <a:blip r:embed="rId3">
            <a:alphaModFix/>
          </a:blip>
          <a:stretch>
            <a:fillRect/>
          </a:stretch>
        </p:blipFill>
        <p:spPr>
          <a:xfrm>
            <a:off x="1308653" y="43950"/>
            <a:ext cx="6439399" cy="4829524"/>
          </a:xfrm>
          <a:prstGeom prst="rect">
            <a:avLst/>
          </a:prstGeom>
          <a:noFill/>
          <a:ln>
            <a:noFill/>
          </a:ln>
        </p:spPr>
      </p:pic>
      <p:sp>
        <p:nvSpPr>
          <p:cNvPr id="75" name="Google Shape;75;p14"/>
          <p:cNvSpPr/>
          <p:nvPr/>
        </p:nvSpPr>
        <p:spPr>
          <a:xfrm>
            <a:off x="3158800" y="2420125"/>
            <a:ext cx="1146900" cy="328800"/>
          </a:xfrm>
          <a:prstGeom prst="rect">
            <a:avLst/>
          </a:prstGeom>
          <a:solidFill>
            <a:srgbClr val="B5B6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p:nvPr/>
        </p:nvSpPr>
        <p:spPr>
          <a:xfrm>
            <a:off x="3027125" y="2518750"/>
            <a:ext cx="114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990000"/>
                </a:solidFill>
                <a:latin typeface="Caveat"/>
                <a:ea typeface="Caveat"/>
                <a:cs typeface="Caveat"/>
                <a:sym typeface="Caveat"/>
              </a:rPr>
              <a:t>Leave Me Alone</a:t>
            </a:r>
            <a:endParaRPr sz="1200" b="1">
              <a:solidFill>
                <a:srgbClr val="990000"/>
              </a:solidFill>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‘cost - quality - time’ trade-off</a:t>
            </a:r>
            <a:endParaRPr>
              <a:latin typeface="Amatic SC"/>
              <a:ea typeface="Amatic SC"/>
              <a:cs typeface="Amatic SC"/>
              <a:sym typeface="Amatic SC"/>
            </a:endParaRPr>
          </a:p>
        </p:txBody>
      </p:sp>
      <p:pic>
        <p:nvPicPr>
          <p:cNvPr id="206" name="Google Shape;206;p32" descr="Screen Shot 2017-05-03 at 12.50.03 PM.png"/>
          <p:cNvPicPr preferRelativeResize="0"/>
          <p:nvPr/>
        </p:nvPicPr>
        <p:blipFill>
          <a:blip r:embed="rId3">
            <a:alphaModFix/>
          </a:blip>
          <a:stretch>
            <a:fillRect/>
          </a:stretch>
        </p:blipFill>
        <p:spPr>
          <a:xfrm>
            <a:off x="304277" y="1919075"/>
            <a:ext cx="3805491" cy="3184274"/>
          </a:xfrm>
          <a:prstGeom prst="rect">
            <a:avLst/>
          </a:prstGeom>
          <a:noFill/>
          <a:ln>
            <a:noFill/>
          </a:ln>
        </p:spPr>
      </p:pic>
      <p:sp>
        <p:nvSpPr>
          <p:cNvPr id="207" name="Google Shape;207;p32"/>
          <p:cNvSpPr txBox="1"/>
          <p:nvPr/>
        </p:nvSpPr>
        <p:spPr>
          <a:xfrm>
            <a:off x="4438550" y="1897275"/>
            <a:ext cx="4360200" cy="310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lt2"/>
                </a:solidFill>
                <a:latin typeface="Roboto"/>
                <a:ea typeface="Roboto"/>
                <a:cs typeface="Roboto"/>
                <a:sym typeface="Roboto"/>
              </a:rPr>
              <a:t>Setting priorities to achieve a high-quality product to meet a product launch window, the team may need additional money to hire staff, build prototypes faster, and use the best materials while adding the luxury set of features.</a:t>
            </a:r>
            <a:endParaRPr sz="1900">
              <a:solidFill>
                <a:schemeClr val="lt2"/>
              </a:solidFill>
              <a:latin typeface="Roboto"/>
              <a:ea typeface="Roboto"/>
              <a:cs typeface="Roboto"/>
              <a:sym typeface="Roboto"/>
            </a:endParaRPr>
          </a:p>
          <a:p>
            <a:pPr marL="0" lvl="0" indent="0" algn="l" rtl="0">
              <a:lnSpc>
                <a:spcPct val="115000"/>
              </a:lnSpc>
              <a:spcBef>
                <a:spcPts val="2100"/>
              </a:spcBef>
              <a:spcAft>
                <a:spcPts val="2100"/>
              </a:spcAft>
              <a:buNone/>
            </a:pPr>
            <a:endParaRPr sz="1900">
              <a:solidFill>
                <a:schemeClr val="lt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‘cost - quality - time’ trade-off</a:t>
            </a:r>
            <a:endParaRPr>
              <a:latin typeface="Amatic SC"/>
              <a:ea typeface="Amatic SC"/>
              <a:cs typeface="Amatic SC"/>
              <a:sym typeface="Amatic SC"/>
            </a:endParaRPr>
          </a:p>
        </p:txBody>
      </p:sp>
      <p:pic>
        <p:nvPicPr>
          <p:cNvPr id="213" name="Google Shape;213;p33" descr="Screen Shot 2017-05-03 at 12.50.03 PM.png"/>
          <p:cNvPicPr preferRelativeResize="0"/>
          <p:nvPr/>
        </p:nvPicPr>
        <p:blipFill>
          <a:blip r:embed="rId3">
            <a:alphaModFix/>
          </a:blip>
          <a:stretch>
            <a:fillRect/>
          </a:stretch>
        </p:blipFill>
        <p:spPr>
          <a:xfrm>
            <a:off x="304277" y="1919075"/>
            <a:ext cx="3805491" cy="3184274"/>
          </a:xfrm>
          <a:prstGeom prst="rect">
            <a:avLst/>
          </a:prstGeom>
          <a:noFill/>
          <a:ln>
            <a:noFill/>
          </a:ln>
        </p:spPr>
      </p:pic>
      <p:sp>
        <p:nvSpPr>
          <p:cNvPr id="214" name="Google Shape;214;p33"/>
          <p:cNvSpPr txBox="1"/>
          <p:nvPr/>
        </p:nvSpPr>
        <p:spPr>
          <a:xfrm>
            <a:off x="4438550" y="1897275"/>
            <a:ext cx="4360200" cy="372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lt2"/>
                </a:solidFill>
                <a:latin typeface="Roboto"/>
                <a:ea typeface="Roboto"/>
                <a:cs typeface="Roboto"/>
                <a:sym typeface="Roboto"/>
              </a:rPr>
              <a:t>Given a budget for development and product costs yet wanting to meet specific quality levels may require more time to accomplish.</a:t>
            </a: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endParaRPr sz="850">
              <a:solidFill>
                <a:srgbClr val="222222"/>
              </a:solidFill>
              <a:highlight>
                <a:srgbClr val="F7F8F3"/>
              </a:highlight>
            </a:endParaRPr>
          </a:p>
          <a:p>
            <a:pPr marL="0" lvl="0" indent="0" algn="l" rtl="0">
              <a:lnSpc>
                <a:spcPct val="115000"/>
              </a:lnSpc>
              <a:spcBef>
                <a:spcPts val="2100"/>
              </a:spcBef>
              <a:spcAft>
                <a:spcPts val="0"/>
              </a:spcAft>
              <a:buNone/>
            </a:pP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endParaRPr sz="1900">
              <a:solidFill>
                <a:schemeClr val="lt2"/>
              </a:solidFill>
              <a:latin typeface="Roboto"/>
              <a:ea typeface="Roboto"/>
              <a:cs typeface="Roboto"/>
              <a:sym typeface="Roboto"/>
            </a:endParaRPr>
          </a:p>
          <a:p>
            <a:pPr marL="0" lvl="0" indent="0" algn="l" rtl="0">
              <a:lnSpc>
                <a:spcPct val="115000"/>
              </a:lnSpc>
              <a:spcBef>
                <a:spcPts val="2100"/>
              </a:spcBef>
              <a:spcAft>
                <a:spcPts val="2100"/>
              </a:spcAft>
              <a:buNone/>
            </a:pPr>
            <a:endParaRPr sz="1900">
              <a:solidFill>
                <a:schemeClr val="lt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‘cost - quality - time’ trade-off</a:t>
            </a:r>
            <a:endParaRPr>
              <a:latin typeface="Amatic SC"/>
              <a:ea typeface="Amatic SC"/>
              <a:cs typeface="Amatic SC"/>
              <a:sym typeface="Amatic SC"/>
            </a:endParaRPr>
          </a:p>
        </p:txBody>
      </p:sp>
      <p:pic>
        <p:nvPicPr>
          <p:cNvPr id="220" name="Google Shape;220;p34" descr="Screen Shot 2017-05-03 at 12.50.03 PM.png"/>
          <p:cNvPicPr preferRelativeResize="0"/>
          <p:nvPr/>
        </p:nvPicPr>
        <p:blipFill>
          <a:blip r:embed="rId3">
            <a:alphaModFix/>
          </a:blip>
          <a:stretch>
            <a:fillRect/>
          </a:stretch>
        </p:blipFill>
        <p:spPr>
          <a:xfrm>
            <a:off x="304277" y="1919075"/>
            <a:ext cx="3805491" cy="3184274"/>
          </a:xfrm>
          <a:prstGeom prst="rect">
            <a:avLst/>
          </a:prstGeom>
          <a:noFill/>
          <a:ln>
            <a:noFill/>
          </a:ln>
        </p:spPr>
      </p:pic>
      <p:sp>
        <p:nvSpPr>
          <p:cNvPr id="221" name="Google Shape;221;p34"/>
          <p:cNvSpPr txBox="1"/>
          <p:nvPr/>
        </p:nvSpPr>
        <p:spPr>
          <a:xfrm>
            <a:off x="4438550" y="1897275"/>
            <a:ext cx="4360200" cy="466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lt2"/>
                </a:solidFill>
                <a:latin typeface="Roboto"/>
                <a:ea typeface="Roboto"/>
                <a:cs typeface="Roboto"/>
                <a:sym typeface="Roboto"/>
              </a:rPr>
              <a:t>Fast, Good, Cheap is another triad invoking the same set of constraints. </a:t>
            </a: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r>
              <a:rPr lang="en" sz="1900">
                <a:solidFill>
                  <a:schemeClr val="lt2"/>
                </a:solidFill>
                <a:latin typeface="Roboto"/>
                <a:ea typeface="Roboto"/>
                <a:cs typeface="Roboto"/>
                <a:sym typeface="Roboto"/>
              </a:rPr>
              <a:t>Here the idea is customers want solutions that are better, less expensive, and available sooner than in the past.</a:t>
            </a: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endParaRPr sz="850">
              <a:solidFill>
                <a:srgbClr val="222222"/>
              </a:solidFill>
              <a:highlight>
                <a:srgbClr val="F7F8F3"/>
              </a:highlight>
            </a:endParaRPr>
          </a:p>
          <a:p>
            <a:pPr marL="0" lvl="0" indent="0" algn="l" rtl="0">
              <a:lnSpc>
                <a:spcPct val="115000"/>
              </a:lnSpc>
              <a:spcBef>
                <a:spcPts val="2100"/>
              </a:spcBef>
              <a:spcAft>
                <a:spcPts val="0"/>
              </a:spcAft>
              <a:buNone/>
            </a:pPr>
            <a:endParaRPr sz="1900">
              <a:solidFill>
                <a:schemeClr val="lt2"/>
              </a:solidFill>
              <a:latin typeface="Roboto"/>
              <a:ea typeface="Roboto"/>
              <a:cs typeface="Roboto"/>
              <a:sym typeface="Roboto"/>
            </a:endParaRPr>
          </a:p>
          <a:p>
            <a:pPr marL="0" lvl="0" indent="0" algn="l" rtl="0">
              <a:lnSpc>
                <a:spcPct val="115000"/>
              </a:lnSpc>
              <a:spcBef>
                <a:spcPts val="2100"/>
              </a:spcBef>
              <a:spcAft>
                <a:spcPts val="0"/>
              </a:spcAft>
              <a:buNone/>
            </a:pPr>
            <a:endParaRPr sz="1900">
              <a:solidFill>
                <a:schemeClr val="lt2"/>
              </a:solidFill>
              <a:latin typeface="Roboto"/>
              <a:ea typeface="Roboto"/>
              <a:cs typeface="Roboto"/>
              <a:sym typeface="Roboto"/>
            </a:endParaRPr>
          </a:p>
          <a:p>
            <a:pPr marL="0" lvl="0" indent="0" algn="l" rtl="0">
              <a:lnSpc>
                <a:spcPct val="115000"/>
              </a:lnSpc>
              <a:spcBef>
                <a:spcPts val="2100"/>
              </a:spcBef>
              <a:spcAft>
                <a:spcPts val="2100"/>
              </a:spcAft>
              <a:buNone/>
            </a:pPr>
            <a:endParaRPr sz="1900">
              <a:solidFill>
                <a:schemeClr val="lt2"/>
              </a:solidFill>
              <a:latin typeface="Roboto"/>
              <a:ea typeface="Roboto"/>
              <a:cs typeface="Roboto"/>
              <a:sym typeface="Roboto"/>
            </a:endParaRPr>
          </a:p>
        </p:txBody>
      </p:sp>
      <p:sp>
        <p:nvSpPr>
          <p:cNvPr id="222" name="Google Shape;222;p34"/>
          <p:cNvSpPr txBox="1"/>
          <p:nvPr/>
        </p:nvSpPr>
        <p:spPr>
          <a:xfrm>
            <a:off x="1818950" y="1966900"/>
            <a:ext cx="531300" cy="338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Century Gothic"/>
                <a:ea typeface="Century Gothic"/>
                <a:cs typeface="Century Gothic"/>
                <a:sym typeface="Century Gothic"/>
              </a:rPr>
              <a:t>FAST</a:t>
            </a:r>
            <a:endParaRPr sz="1000" b="1">
              <a:latin typeface="Century Gothic"/>
              <a:ea typeface="Century Gothic"/>
              <a:cs typeface="Century Gothic"/>
              <a:sym typeface="Century Gothic"/>
            </a:endParaRPr>
          </a:p>
        </p:txBody>
      </p:sp>
      <p:sp>
        <p:nvSpPr>
          <p:cNvPr id="223" name="Google Shape;223;p34"/>
          <p:cNvSpPr txBox="1"/>
          <p:nvPr/>
        </p:nvSpPr>
        <p:spPr>
          <a:xfrm>
            <a:off x="304275" y="4134150"/>
            <a:ext cx="531300" cy="307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Century Gothic"/>
                <a:ea typeface="Century Gothic"/>
                <a:cs typeface="Century Gothic"/>
                <a:sym typeface="Century Gothic"/>
              </a:rPr>
              <a:t>CHEAP</a:t>
            </a:r>
            <a:endParaRPr sz="800" b="1">
              <a:latin typeface="Century Gothic"/>
              <a:ea typeface="Century Gothic"/>
              <a:cs typeface="Century Gothic"/>
              <a:sym typeface="Century Gothic"/>
            </a:endParaRPr>
          </a:p>
        </p:txBody>
      </p:sp>
      <p:sp>
        <p:nvSpPr>
          <p:cNvPr id="224" name="Google Shape;224;p34"/>
          <p:cNvSpPr txBox="1"/>
          <p:nvPr/>
        </p:nvSpPr>
        <p:spPr>
          <a:xfrm>
            <a:off x="3424775" y="4134150"/>
            <a:ext cx="639600" cy="323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Century Gothic"/>
                <a:ea typeface="Century Gothic"/>
                <a:cs typeface="Century Gothic"/>
                <a:sym typeface="Century Gothic"/>
              </a:rPr>
              <a:t>GOOD</a:t>
            </a:r>
            <a:endParaRPr sz="900" b="1">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A better way?</a:t>
            </a:r>
            <a:endParaRPr>
              <a:latin typeface="Amatic SC"/>
              <a:ea typeface="Amatic SC"/>
              <a:cs typeface="Amatic SC"/>
              <a:sym typeface="Amatic SC"/>
            </a:endParaRPr>
          </a:p>
        </p:txBody>
      </p:sp>
      <p:sp>
        <p:nvSpPr>
          <p:cNvPr id="230" name="Google Shape;230;p35"/>
          <p:cNvSpPr txBox="1"/>
          <p:nvPr/>
        </p:nvSpPr>
        <p:spPr>
          <a:xfrm>
            <a:off x="4438550" y="1897275"/>
            <a:ext cx="4360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2"/>
                </a:solidFill>
                <a:latin typeface="Roboto"/>
                <a:ea typeface="Roboto"/>
                <a:cs typeface="Roboto"/>
                <a:sym typeface="Roboto"/>
              </a:rPr>
              <a:t>If Scope is properly worked out and cost and time accurately identified - in theory there should still be the potential for quality</a:t>
            </a:r>
            <a:r>
              <a:rPr lang="en" sz="1350">
                <a:solidFill>
                  <a:srgbClr val="222222"/>
                </a:solidFill>
                <a:highlight>
                  <a:srgbClr val="F7F8F3"/>
                </a:highlight>
              </a:rPr>
              <a:t>.</a:t>
            </a:r>
            <a:endParaRPr>
              <a:latin typeface="Roboto"/>
              <a:ea typeface="Roboto"/>
              <a:cs typeface="Roboto"/>
              <a:sym typeface="Roboto"/>
            </a:endParaRPr>
          </a:p>
        </p:txBody>
      </p:sp>
      <p:pic>
        <p:nvPicPr>
          <p:cNvPr id="231" name="Google Shape;231;p35"/>
          <p:cNvPicPr preferRelativeResize="0"/>
          <p:nvPr/>
        </p:nvPicPr>
        <p:blipFill>
          <a:blip r:embed="rId3">
            <a:alphaModFix/>
          </a:blip>
          <a:stretch>
            <a:fillRect/>
          </a:stretch>
        </p:blipFill>
        <p:spPr>
          <a:xfrm>
            <a:off x="587550" y="1945725"/>
            <a:ext cx="3015500" cy="29583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37" name="Google Shape;237;p3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are 3 broad phases of to any project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43" name="Google Shape;243;p37"/>
          <p:cNvSpPr txBox="1">
            <a:spLocks noGrp="1"/>
          </p:cNvSpPr>
          <p:nvPr>
            <p:ph type="body" idx="1"/>
          </p:nvPr>
        </p:nvSpPr>
        <p:spPr>
          <a:xfrm>
            <a:off x="460950" y="19073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are 3 broad phases or stages to any project</a:t>
            </a:r>
            <a:endParaRPr/>
          </a:p>
        </p:txBody>
      </p:sp>
      <p:pic>
        <p:nvPicPr>
          <p:cNvPr id="244" name="Google Shape;244;p37"/>
          <p:cNvPicPr preferRelativeResize="0"/>
          <p:nvPr/>
        </p:nvPicPr>
        <p:blipFill rotWithShape="1">
          <a:blip r:embed="rId3">
            <a:alphaModFix/>
          </a:blip>
          <a:srcRect r="63135"/>
          <a:stretch/>
        </p:blipFill>
        <p:spPr>
          <a:xfrm>
            <a:off x="521525" y="3048150"/>
            <a:ext cx="2986399" cy="161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50" name="Google Shape;250;p38"/>
          <p:cNvSpPr txBox="1">
            <a:spLocks noGrp="1"/>
          </p:cNvSpPr>
          <p:nvPr>
            <p:ph type="body" idx="1"/>
          </p:nvPr>
        </p:nvSpPr>
        <p:spPr>
          <a:xfrm>
            <a:off x="460950" y="19073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are 3 broad phases or stages to any project</a:t>
            </a:r>
            <a:endParaRPr/>
          </a:p>
        </p:txBody>
      </p:sp>
      <p:pic>
        <p:nvPicPr>
          <p:cNvPr id="251" name="Google Shape;251;p38"/>
          <p:cNvPicPr preferRelativeResize="0"/>
          <p:nvPr/>
        </p:nvPicPr>
        <p:blipFill rotWithShape="1">
          <a:blip r:embed="rId3">
            <a:alphaModFix/>
          </a:blip>
          <a:srcRect r="33399"/>
          <a:stretch/>
        </p:blipFill>
        <p:spPr>
          <a:xfrm>
            <a:off x="521525" y="3048150"/>
            <a:ext cx="5395175" cy="161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57" name="Google Shape;257;p39"/>
          <p:cNvSpPr txBox="1">
            <a:spLocks noGrp="1"/>
          </p:cNvSpPr>
          <p:nvPr>
            <p:ph type="body" idx="1"/>
          </p:nvPr>
        </p:nvSpPr>
        <p:spPr>
          <a:xfrm>
            <a:off x="460950" y="19073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There are 3 broad phases or stages to any project</a:t>
            </a:r>
            <a:endParaRPr/>
          </a:p>
        </p:txBody>
      </p:sp>
      <p:pic>
        <p:nvPicPr>
          <p:cNvPr id="258" name="Google Shape;258;p39"/>
          <p:cNvPicPr preferRelativeResize="0"/>
          <p:nvPr/>
        </p:nvPicPr>
        <p:blipFill>
          <a:blip r:embed="rId3">
            <a:alphaModFix/>
          </a:blip>
          <a:stretch>
            <a:fillRect/>
          </a:stretch>
        </p:blipFill>
        <p:spPr>
          <a:xfrm>
            <a:off x="521525" y="3048150"/>
            <a:ext cx="8100950" cy="1617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64" name="Google Shape;264;p40"/>
          <p:cNvSpPr txBox="1">
            <a:spLocks noGrp="1"/>
          </p:cNvSpPr>
          <p:nvPr>
            <p:ph type="body" idx="1"/>
          </p:nvPr>
        </p:nvSpPr>
        <p:spPr>
          <a:xfrm>
            <a:off x="471900" y="1919075"/>
            <a:ext cx="85242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900"/>
              <a:t>These can be broken down to be more specifically understood into 5 sub-groups: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1000"/>
                                        <p:tgtEl>
                                          <p:spTgt spid="2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70" name="Google Shape;270;p4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1" name="Google Shape;271;p41" descr="Screen Shot 2017-05-03 at 11.43.49 AM.png"/>
          <p:cNvPicPr preferRelativeResize="0"/>
          <p:nvPr/>
        </p:nvPicPr>
        <p:blipFill>
          <a:blip r:embed="rId3">
            <a:alphaModFix/>
          </a:blip>
          <a:stretch>
            <a:fillRect/>
          </a:stretch>
        </p:blipFill>
        <p:spPr>
          <a:xfrm>
            <a:off x="0" y="1829496"/>
            <a:ext cx="9144001" cy="319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What is a project?</a:t>
            </a:r>
            <a:endParaRPr>
              <a:latin typeface="Amatic SC"/>
              <a:ea typeface="Amatic SC"/>
              <a:cs typeface="Amatic SC"/>
              <a:sym typeface="Amatic SC"/>
            </a:endParaRPr>
          </a:p>
        </p:txBody>
      </p:sp>
      <p:sp>
        <p:nvSpPr>
          <p:cNvPr id="82" name="Google Shape;82;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a:t>A project is usually embarked upon in response to an identified problem or need.</a:t>
            </a:r>
            <a:endParaRPr sz="2100"/>
          </a:p>
          <a:p>
            <a:pPr marL="457200" lvl="0" indent="-361950" algn="l" rtl="0">
              <a:spcBef>
                <a:spcPts val="0"/>
              </a:spcBef>
              <a:spcAft>
                <a:spcPts val="0"/>
              </a:spcAft>
              <a:buSzPts val="2100"/>
              <a:buChar char="●"/>
            </a:pPr>
            <a:r>
              <a:rPr lang="en" sz="2100"/>
              <a:t>It usually has a definite starting and ending point.</a:t>
            </a:r>
            <a:endParaRPr sz="2100"/>
          </a:p>
          <a:p>
            <a:pPr marL="457200" lvl="0" indent="-361950" algn="l" rtl="0">
              <a:spcBef>
                <a:spcPts val="0"/>
              </a:spcBef>
              <a:spcAft>
                <a:spcPts val="0"/>
              </a:spcAft>
              <a:buSzPts val="2100"/>
              <a:buChar char="●"/>
            </a:pPr>
            <a:r>
              <a:rPr lang="en" sz="2100"/>
              <a:t>Large multimedia/digital media projects often have many different kinds of workers producing parts of the final project (human resources)</a:t>
            </a:r>
            <a:endParaRPr sz="2100"/>
          </a:p>
          <a:p>
            <a:pPr marL="457200" lvl="0" indent="-361950" algn="l" rtl="0">
              <a:spcBef>
                <a:spcPts val="0"/>
              </a:spcBef>
              <a:spcAft>
                <a:spcPts val="0"/>
              </a:spcAft>
              <a:buSzPts val="2100"/>
              <a:buChar char="●"/>
            </a:pPr>
            <a:r>
              <a:rPr lang="en" sz="2100"/>
              <a:t>Different kinds of tools and skills might be needed throughout the creation of a project</a:t>
            </a:r>
            <a:endParaRPr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1000"/>
                                        <p:tgtEl>
                                          <p:spTgt spid="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xEl>
                                              <p:pRg st="1" end="1"/>
                                            </p:txEl>
                                          </p:spTgt>
                                        </p:tgtEl>
                                        <p:attrNameLst>
                                          <p:attrName>style.visibility</p:attrName>
                                        </p:attrNameLst>
                                      </p:cBhvr>
                                      <p:to>
                                        <p:strVal val="visible"/>
                                      </p:to>
                                    </p:set>
                                    <p:animEffect transition="in" filter="fade">
                                      <p:cBhvr>
                                        <p:cTn id="12" dur="1000"/>
                                        <p:tgtEl>
                                          <p:spTgt spid="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xEl>
                                              <p:pRg st="2" end="2"/>
                                            </p:txEl>
                                          </p:spTgt>
                                        </p:tgtEl>
                                        <p:attrNameLst>
                                          <p:attrName>style.visibility</p:attrName>
                                        </p:attrNameLst>
                                      </p:cBhvr>
                                      <p:to>
                                        <p:strVal val="visible"/>
                                      </p:to>
                                    </p:set>
                                    <p:animEffect transition="in" filter="fade">
                                      <p:cBhvr>
                                        <p:cTn id="17" dur="1000"/>
                                        <p:tgtEl>
                                          <p:spTgt spid="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
                                            <p:txEl>
                                              <p:pRg st="3" end="3"/>
                                            </p:txEl>
                                          </p:spTgt>
                                        </p:tgtEl>
                                        <p:attrNameLst>
                                          <p:attrName>style.visibility</p:attrName>
                                        </p:attrNameLst>
                                      </p:cBhvr>
                                      <p:to>
                                        <p:strVal val="visible"/>
                                      </p:to>
                                    </p:set>
                                    <p:animEffect transition="in" filter="fade">
                                      <p:cBhvr>
                                        <p:cTn id="22" dur="1000"/>
                                        <p:tgtEl>
                                          <p:spTgt spid="8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471900" y="1305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 - UX</a:t>
            </a:r>
            <a:endParaRPr>
              <a:latin typeface="Amatic SC"/>
              <a:ea typeface="Amatic SC"/>
              <a:cs typeface="Amatic SC"/>
              <a:sym typeface="Amatic SC"/>
            </a:endParaRPr>
          </a:p>
        </p:txBody>
      </p:sp>
      <p:sp>
        <p:nvSpPr>
          <p:cNvPr id="277" name="Google Shape;277;p42"/>
          <p:cNvSpPr txBox="1">
            <a:spLocks noGrp="1"/>
          </p:cNvSpPr>
          <p:nvPr>
            <p:ph type="body" idx="1"/>
          </p:nvPr>
        </p:nvSpPr>
        <p:spPr>
          <a:xfrm>
            <a:off x="0" y="3622000"/>
            <a:ext cx="16827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Don’t forget the </a:t>
            </a:r>
            <a:r>
              <a:rPr lang="en">
                <a:solidFill>
                  <a:schemeClr val="accent3"/>
                </a:solidFill>
              </a:rPr>
              <a:t>UX </a:t>
            </a:r>
            <a:r>
              <a:rPr lang="en"/>
              <a:t>process is iterative</a:t>
            </a:r>
            <a:endParaRPr/>
          </a:p>
        </p:txBody>
      </p:sp>
      <p:pic>
        <p:nvPicPr>
          <p:cNvPr id="278" name="Google Shape;278;p42" descr="Screen Shot 2017-05-03 at 11.43.49 AM.png"/>
          <p:cNvPicPr preferRelativeResize="0"/>
          <p:nvPr/>
        </p:nvPicPr>
        <p:blipFill>
          <a:blip r:embed="rId3">
            <a:alphaModFix/>
          </a:blip>
          <a:stretch>
            <a:fillRect/>
          </a:stretch>
        </p:blipFill>
        <p:spPr>
          <a:xfrm>
            <a:off x="1400375" y="790176"/>
            <a:ext cx="7534274" cy="2633662"/>
          </a:xfrm>
          <a:prstGeom prst="rect">
            <a:avLst/>
          </a:prstGeom>
          <a:noFill/>
          <a:ln>
            <a:noFill/>
          </a:ln>
        </p:spPr>
      </p:pic>
      <p:pic>
        <p:nvPicPr>
          <p:cNvPr id="279" name="Google Shape;279;p42"/>
          <p:cNvPicPr preferRelativeResize="0"/>
          <p:nvPr/>
        </p:nvPicPr>
        <p:blipFill>
          <a:blip r:embed="rId4">
            <a:alphaModFix/>
          </a:blip>
          <a:stretch>
            <a:fillRect/>
          </a:stretch>
        </p:blipFill>
        <p:spPr>
          <a:xfrm>
            <a:off x="1400363" y="3319000"/>
            <a:ext cx="7534275" cy="1885950"/>
          </a:xfrm>
          <a:prstGeom prst="rect">
            <a:avLst/>
          </a:prstGeom>
          <a:noFill/>
          <a:ln>
            <a:noFill/>
          </a:ln>
        </p:spPr>
      </p:pic>
      <p:sp>
        <p:nvSpPr>
          <p:cNvPr id="280" name="Google Shape;280;p42"/>
          <p:cNvSpPr/>
          <p:nvPr/>
        </p:nvSpPr>
        <p:spPr>
          <a:xfrm>
            <a:off x="2711925" y="4111825"/>
            <a:ext cx="531300" cy="1218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2"/>
          <p:cNvSpPr txBox="1"/>
          <p:nvPr/>
        </p:nvSpPr>
        <p:spPr>
          <a:xfrm>
            <a:off x="2660925" y="4026475"/>
            <a:ext cx="633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latin typeface="Proxima Nova"/>
                <a:ea typeface="Proxima Nova"/>
                <a:cs typeface="Proxima Nova"/>
                <a:sym typeface="Proxima Nova"/>
              </a:rPr>
              <a:t>Research</a:t>
            </a:r>
            <a:endParaRPr sz="700" b="1">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87" name="Google Shape;287;p43"/>
          <p:cNvSpPr txBox="1">
            <a:spLocks noGrp="1"/>
          </p:cNvSpPr>
          <p:nvPr>
            <p:ph type="body" idx="1"/>
          </p:nvPr>
        </p:nvSpPr>
        <p:spPr>
          <a:xfrm>
            <a:off x="2116225" y="1919075"/>
            <a:ext cx="7165200" cy="27102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b="1">
                <a:solidFill>
                  <a:srgbClr val="FF0000"/>
                </a:solidFill>
              </a:rPr>
              <a:t>Initiating:</a:t>
            </a:r>
            <a:r>
              <a:rPr lang="en" sz="1900"/>
              <a:t> processes performed to define a new project or a new phase of an existing project by obtaining authorization to start the project or phase. For this, an idea or concept is needed</a:t>
            </a:r>
            <a:endParaRPr sz="1900"/>
          </a:p>
          <a:p>
            <a:pPr marL="457200" lvl="0" indent="-349250" algn="l" rtl="0">
              <a:lnSpc>
                <a:spcPct val="115000"/>
              </a:lnSpc>
              <a:spcBef>
                <a:spcPts val="0"/>
              </a:spcBef>
              <a:spcAft>
                <a:spcPts val="0"/>
              </a:spcAft>
              <a:buSzPts val="1900"/>
              <a:buChar char="●"/>
            </a:pPr>
            <a:r>
              <a:rPr lang="en" sz="1900" b="1">
                <a:solidFill>
                  <a:srgbClr val="FF0000"/>
                </a:solidFill>
              </a:rPr>
              <a:t>Planning:</a:t>
            </a:r>
            <a:r>
              <a:rPr lang="en" sz="1900"/>
              <a:t> Those processes required to establish the scope of the project, refine the objectives, and define the course of action required to attain the objectives that the project was undertaken to achieve.</a:t>
            </a:r>
            <a:endParaRPr sz="1900"/>
          </a:p>
        </p:txBody>
      </p:sp>
      <p:pic>
        <p:nvPicPr>
          <p:cNvPr id="288" name="Google Shape;288;p43"/>
          <p:cNvPicPr preferRelativeResize="0"/>
          <p:nvPr/>
        </p:nvPicPr>
        <p:blipFill>
          <a:blip r:embed="rId3">
            <a:alphaModFix/>
          </a:blip>
          <a:stretch>
            <a:fillRect/>
          </a:stretch>
        </p:blipFill>
        <p:spPr>
          <a:xfrm>
            <a:off x="87650" y="1978375"/>
            <a:ext cx="2028575" cy="1758675"/>
          </a:xfrm>
          <a:prstGeom prst="rect">
            <a:avLst/>
          </a:prstGeom>
          <a:noFill/>
          <a:ln>
            <a:noFill/>
          </a:ln>
        </p:spPr>
      </p:pic>
      <p:pic>
        <p:nvPicPr>
          <p:cNvPr id="289" name="Google Shape;289;p43"/>
          <p:cNvPicPr preferRelativeResize="0"/>
          <p:nvPr/>
        </p:nvPicPr>
        <p:blipFill rotWithShape="1">
          <a:blip r:embed="rId4">
            <a:alphaModFix/>
          </a:blip>
          <a:srcRect r="70055"/>
          <a:stretch/>
        </p:blipFill>
        <p:spPr>
          <a:xfrm>
            <a:off x="87648" y="3737050"/>
            <a:ext cx="1771124" cy="1551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xEl>
                                              <p:pRg st="0" end="0"/>
                                            </p:txEl>
                                          </p:spTgt>
                                        </p:tgtEl>
                                        <p:attrNameLst>
                                          <p:attrName>style.visibility</p:attrName>
                                        </p:attrNameLst>
                                      </p:cBhvr>
                                      <p:to>
                                        <p:strVal val="visible"/>
                                      </p:to>
                                    </p:set>
                                    <p:animEffect transition="in" filter="fade">
                                      <p:cBhvr>
                                        <p:cTn id="7" dur="1000"/>
                                        <p:tgtEl>
                                          <p:spTgt spid="2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7">
                                            <p:txEl>
                                              <p:pRg st="1" end="1"/>
                                            </p:txEl>
                                          </p:spTgt>
                                        </p:tgtEl>
                                        <p:attrNameLst>
                                          <p:attrName>style.visibility</p:attrName>
                                        </p:attrNameLst>
                                      </p:cBhvr>
                                      <p:to>
                                        <p:strVal val="visible"/>
                                      </p:to>
                                    </p:set>
                                    <p:animEffect transition="in" filter="fade">
                                      <p:cBhvr>
                                        <p:cTn id="12" dur="1000"/>
                                        <p:tgtEl>
                                          <p:spTgt spid="2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295" name="Google Shape;295;p44"/>
          <p:cNvSpPr txBox="1">
            <a:spLocks noGrp="1"/>
          </p:cNvSpPr>
          <p:nvPr>
            <p:ph type="body" idx="1"/>
          </p:nvPr>
        </p:nvSpPr>
        <p:spPr>
          <a:xfrm>
            <a:off x="2194600" y="2465200"/>
            <a:ext cx="6499500" cy="2164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b="1">
                <a:solidFill>
                  <a:srgbClr val="FF0000"/>
                </a:solidFill>
              </a:rPr>
              <a:t>Executing:</a:t>
            </a:r>
            <a:r>
              <a:rPr lang="en" sz="1900" b="1"/>
              <a:t> </a:t>
            </a:r>
            <a:r>
              <a:rPr lang="en" sz="1900"/>
              <a:t>Those processes performed to complete the work defined in the project management plan to satisfy the project specifications</a:t>
            </a:r>
            <a:endParaRPr sz="1900"/>
          </a:p>
        </p:txBody>
      </p:sp>
      <p:pic>
        <p:nvPicPr>
          <p:cNvPr id="296" name="Google Shape;296;p44"/>
          <p:cNvPicPr preferRelativeResize="0"/>
          <p:nvPr/>
        </p:nvPicPr>
        <p:blipFill>
          <a:blip r:embed="rId3">
            <a:alphaModFix/>
          </a:blip>
          <a:stretch>
            <a:fillRect/>
          </a:stretch>
        </p:blipFill>
        <p:spPr>
          <a:xfrm>
            <a:off x="89750" y="1758270"/>
            <a:ext cx="2472650" cy="2129550"/>
          </a:xfrm>
          <a:prstGeom prst="rect">
            <a:avLst/>
          </a:prstGeom>
          <a:noFill/>
          <a:ln>
            <a:noFill/>
          </a:ln>
        </p:spPr>
      </p:pic>
      <p:pic>
        <p:nvPicPr>
          <p:cNvPr id="297" name="Google Shape;297;p44"/>
          <p:cNvPicPr preferRelativeResize="0"/>
          <p:nvPr/>
        </p:nvPicPr>
        <p:blipFill rotWithShape="1">
          <a:blip r:embed="rId4">
            <a:alphaModFix/>
          </a:blip>
          <a:srcRect l="28011" r="27526"/>
          <a:stretch/>
        </p:blipFill>
        <p:spPr>
          <a:xfrm>
            <a:off x="89750" y="3685001"/>
            <a:ext cx="2472650" cy="1458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Primary Phases of a Project</a:t>
            </a:r>
            <a:endParaRPr>
              <a:latin typeface="Amatic SC"/>
              <a:ea typeface="Amatic SC"/>
              <a:cs typeface="Amatic SC"/>
              <a:sym typeface="Amatic SC"/>
            </a:endParaRPr>
          </a:p>
        </p:txBody>
      </p:sp>
      <p:sp>
        <p:nvSpPr>
          <p:cNvPr id="303" name="Google Shape;303;p45"/>
          <p:cNvSpPr txBox="1">
            <a:spLocks noGrp="1"/>
          </p:cNvSpPr>
          <p:nvPr>
            <p:ph type="body" idx="1"/>
          </p:nvPr>
        </p:nvSpPr>
        <p:spPr>
          <a:xfrm>
            <a:off x="2194600" y="1919075"/>
            <a:ext cx="6499500" cy="2710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b="1">
                <a:solidFill>
                  <a:srgbClr val="FF0000"/>
                </a:solidFill>
              </a:rPr>
              <a:t>Monitoring and Controlling:</a:t>
            </a:r>
            <a:r>
              <a:rPr lang="en" sz="1900"/>
              <a:t> Those processes required to track, review, and regulate the progress and performance of the project; identify any areas in which changes to the plan are required; and initiate the corresponding changes.</a:t>
            </a:r>
            <a:endParaRPr sz="1900"/>
          </a:p>
          <a:p>
            <a:pPr marL="457200" lvl="0" indent="-349250" algn="l" rtl="0">
              <a:spcBef>
                <a:spcPts val="0"/>
              </a:spcBef>
              <a:spcAft>
                <a:spcPts val="0"/>
              </a:spcAft>
              <a:buSzPts val="1900"/>
              <a:buChar char="●"/>
            </a:pPr>
            <a:r>
              <a:rPr lang="en" sz="1900" b="1">
                <a:solidFill>
                  <a:srgbClr val="FF0000"/>
                </a:solidFill>
              </a:rPr>
              <a:t>Closing: </a:t>
            </a:r>
            <a:r>
              <a:rPr lang="en" sz="1900"/>
              <a:t>Those processes performed to finalize all activities across all Process Groups to formally close the project or phase.</a:t>
            </a:r>
            <a:endParaRPr sz="1900"/>
          </a:p>
        </p:txBody>
      </p:sp>
      <p:pic>
        <p:nvPicPr>
          <p:cNvPr id="304" name="Google Shape;304;p45"/>
          <p:cNvPicPr preferRelativeResize="0"/>
          <p:nvPr/>
        </p:nvPicPr>
        <p:blipFill>
          <a:blip r:embed="rId3">
            <a:alphaModFix/>
          </a:blip>
          <a:stretch>
            <a:fillRect/>
          </a:stretch>
        </p:blipFill>
        <p:spPr>
          <a:xfrm>
            <a:off x="223993" y="1784425"/>
            <a:ext cx="2025225" cy="1745025"/>
          </a:xfrm>
          <a:prstGeom prst="rect">
            <a:avLst/>
          </a:prstGeom>
          <a:noFill/>
          <a:ln>
            <a:noFill/>
          </a:ln>
        </p:spPr>
      </p:pic>
      <p:pic>
        <p:nvPicPr>
          <p:cNvPr id="305" name="Google Shape;305;p45"/>
          <p:cNvPicPr preferRelativeResize="0"/>
          <p:nvPr/>
        </p:nvPicPr>
        <p:blipFill rotWithShape="1">
          <a:blip r:embed="rId4">
            <a:alphaModFix/>
          </a:blip>
          <a:srcRect l="65941" t="16121"/>
          <a:stretch/>
        </p:blipFill>
        <p:spPr>
          <a:xfrm>
            <a:off x="-46450" y="3529450"/>
            <a:ext cx="2566101" cy="1581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animEffect transition="in" filter="fade">
                                      <p:cBhvr>
                                        <p:cTn id="7" dur="1000"/>
                                        <p:tgtEl>
                                          <p:spTgt spid="3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1" end="1"/>
                                            </p:txEl>
                                          </p:spTgt>
                                        </p:tgtEl>
                                        <p:attrNameLst>
                                          <p:attrName>style.visibility</p:attrName>
                                        </p:attrNameLst>
                                      </p:cBhvr>
                                      <p:to>
                                        <p:strVal val="visible"/>
                                      </p:to>
                                    </p:set>
                                    <p:animEffect transition="in" filter="fade">
                                      <p:cBhvr>
                                        <p:cTn id="12" dur="1000"/>
                                        <p:tgtEl>
                                          <p:spTgt spid="3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latin typeface="Amatic SC"/>
                <a:ea typeface="Amatic SC"/>
                <a:cs typeface="Amatic SC"/>
                <a:sym typeface="Amatic SC"/>
              </a:rPr>
              <a:t>Planning Time</a:t>
            </a:r>
            <a:endParaRPr/>
          </a:p>
        </p:txBody>
      </p:sp>
      <p:sp>
        <p:nvSpPr>
          <p:cNvPr id="311" name="Google Shape;311;p4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 understand the scope of work you can identify human resources and plan the project.</a:t>
            </a:r>
            <a:endParaRPr/>
          </a:p>
          <a:p>
            <a:pPr marL="0" lvl="0" indent="0" algn="l" rtl="0">
              <a:spcBef>
                <a:spcPts val="1600"/>
              </a:spcBef>
              <a:spcAft>
                <a:spcPts val="0"/>
              </a:spcAft>
              <a:buNone/>
            </a:pPr>
            <a:r>
              <a:rPr lang="en"/>
              <a:t>Exercise: </a:t>
            </a:r>
            <a:r>
              <a:rPr lang="en" u="sng">
                <a:solidFill>
                  <a:schemeClr val="hlink"/>
                </a:solidFill>
                <a:hlinkClick r:id="rId3"/>
              </a:rPr>
              <a:t>Plan your morning </a:t>
            </a:r>
            <a:endParaRPr/>
          </a:p>
          <a:p>
            <a:pPr marL="0" lvl="0" indent="0" algn="l" rtl="0">
              <a:spcBef>
                <a:spcPts val="1600"/>
              </a:spcBef>
              <a:spcAft>
                <a:spcPts val="1600"/>
              </a:spcAft>
              <a:buNone/>
            </a:pPr>
            <a:r>
              <a:rPr lang="en"/>
              <a:t>Once you have written your morning outline, we will translate this into a Gantt style chart in Sheets, and allocate resources/costs.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471900" y="269800"/>
            <a:ext cx="8222100" cy="12366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latin typeface="Amatic SC"/>
                <a:ea typeface="Amatic SC"/>
                <a:cs typeface="Amatic SC"/>
                <a:sym typeface="Amatic SC"/>
              </a:rPr>
              <a:t>Gantt Charts </a:t>
            </a:r>
            <a:br>
              <a:rPr lang="en">
                <a:latin typeface="Amatic SC"/>
                <a:ea typeface="Amatic SC"/>
                <a:cs typeface="Amatic SC"/>
                <a:sym typeface="Amatic SC"/>
              </a:rPr>
            </a:br>
            <a:r>
              <a:rPr lang="en">
                <a:latin typeface="Amatic SC"/>
                <a:ea typeface="Amatic SC"/>
                <a:cs typeface="Amatic SC"/>
                <a:sym typeface="Amatic SC"/>
              </a:rPr>
              <a:t>Baseline gantt = “The dream” </a:t>
            </a:r>
            <a:endParaRPr/>
          </a:p>
        </p:txBody>
      </p:sp>
      <p:sp>
        <p:nvSpPr>
          <p:cNvPr id="317" name="Google Shape;317;p4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Gantt charts are a way of identifying what work needs to be done, in what time frame and by whom. </a:t>
            </a:r>
            <a:endParaRPr/>
          </a:p>
          <a:p>
            <a:pPr marL="0" lvl="0" indent="0" algn="l" rtl="0">
              <a:spcBef>
                <a:spcPts val="1600"/>
              </a:spcBef>
              <a:spcAft>
                <a:spcPts val="1600"/>
              </a:spcAft>
              <a:buNone/>
            </a:pPr>
            <a:r>
              <a:rPr lang="en"/>
              <a:t>A BASELINE gantt chart tells us what the plan is from the outset. The project manager communicate to all members of the team to identify how much time is needed to complete tasks. Then this is allocated in logical order. Once the time is sorted out a cost can be associated with the tasks. This is how we give the client an idea of the costs of the project.  </a:t>
            </a:r>
            <a:r>
              <a:rPr lang="en" b="1"/>
              <a:t>The baseline gantt is like a blueprint and together with the proposal forms a contractual agreement with the client.</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Gantt Charts </a:t>
            </a:r>
            <a:br>
              <a:rPr lang="en">
                <a:latin typeface="Amatic SC"/>
                <a:ea typeface="Amatic SC"/>
                <a:cs typeface="Amatic SC"/>
                <a:sym typeface="Amatic SC"/>
              </a:rPr>
            </a:br>
            <a:r>
              <a:rPr lang="en">
                <a:latin typeface="Amatic SC"/>
                <a:ea typeface="Amatic SC"/>
                <a:cs typeface="Amatic SC"/>
                <a:sym typeface="Amatic SC"/>
              </a:rPr>
              <a:t>Tracked gantt = “the reality” </a:t>
            </a:r>
            <a:endParaRPr>
              <a:latin typeface="Amatic SC"/>
              <a:ea typeface="Amatic SC"/>
              <a:cs typeface="Amatic SC"/>
              <a:sym typeface="Amatic SC"/>
            </a:endParaRPr>
          </a:p>
        </p:txBody>
      </p:sp>
      <p:sp>
        <p:nvSpPr>
          <p:cNvPr id="323" name="Google Shape;323;p4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tracked gantt chart tells us what is actually happening while the project is underway. If something has been finished earlier we are ahead and therefore that part of the job has been cheaper. If it runs over then we are in trouble with our quote. </a:t>
            </a:r>
            <a:endParaRPr/>
          </a:p>
          <a:p>
            <a:pPr marL="0" lvl="0" indent="0" algn="l" rtl="0">
              <a:spcBef>
                <a:spcPts val="1600"/>
              </a:spcBef>
              <a:spcAft>
                <a:spcPts val="1600"/>
              </a:spcAft>
              <a:buNone/>
            </a:pPr>
            <a:r>
              <a:rPr lang="en"/>
              <a:t>At the end of the job we look at the baseline plan vs the tracked plan, work out why things went over, what the impact on the cost is and this should help us plan better and charge differently in future.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Costing</a:t>
            </a:r>
            <a:endParaRPr>
              <a:latin typeface="Amatic SC"/>
              <a:ea typeface="Amatic SC"/>
              <a:cs typeface="Amatic SC"/>
              <a:sym typeface="Amatic SC"/>
            </a:endParaRPr>
          </a:p>
        </p:txBody>
      </p:sp>
      <p:sp>
        <p:nvSpPr>
          <p:cNvPr id="329" name="Google Shape;329;p4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why not just charge more and not worry about the detail? </a:t>
            </a:r>
            <a:endParaRPr/>
          </a:p>
          <a:p>
            <a:pPr marL="0" lvl="0" indent="0" algn="l" rtl="0">
              <a:spcBef>
                <a:spcPts val="1600"/>
              </a:spcBef>
              <a:spcAft>
                <a:spcPts val="0"/>
              </a:spcAft>
              <a:buNone/>
            </a:pPr>
            <a:r>
              <a:rPr lang="en"/>
              <a:t>We still have to be commercially viable. We need to make enough to pay our staff and overheads while still not being so expensive that other companies can win our work.</a:t>
            </a:r>
            <a:endParaRPr/>
          </a:p>
          <a:p>
            <a:pPr marL="0" lvl="0" indent="0" algn="l" rtl="0">
              <a:spcBef>
                <a:spcPts val="16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Post IMplementation Review	</a:t>
            </a:r>
            <a:endParaRPr>
              <a:latin typeface="Amatic SC"/>
              <a:ea typeface="Amatic SC"/>
              <a:cs typeface="Amatic SC"/>
              <a:sym typeface="Amatic SC"/>
            </a:endParaRPr>
          </a:p>
        </p:txBody>
      </p:sp>
      <p:sp>
        <p:nvSpPr>
          <p:cNvPr id="335" name="Google Shape;335;p5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tells us the effectiveness of what we have done. Did we come in under or over budget/time. </a:t>
            </a:r>
            <a:endParaRPr/>
          </a:p>
          <a:p>
            <a:pPr marL="0" lvl="0" indent="0" algn="l" rtl="0">
              <a:spcBef>
                <a:spcPts val="1600"/>
              </a:spcBef>
              <a:spcAft>
                <a:spcPts val="0"/>
              </a:spcAft>
              <a:buNone/>
            </a:pPr>
            <a:r>
              <a:rPr lang="en"/>
              <a:t>Over time we would look to see if we had made the improvements which led to the client’s brief in the first place. This is measured by success metrics set out in the proposal. </a:t>
            </a:r>
            <a:endParaRPr/>
          </a:p>
          <a:p>
            <a:pPr marL="0" lvl="0" indent="0" algn="l"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latin typeface="Amatic SC"/>
                <a:ea typeface="Amatic SC"/>
                <a:cs typeface="Amatic SC"/>
                <a:sym typeface="Amatic SC"/>
              </a:rPr>
              <a:t>Communication</a:t>
            </a:r>
            <a:r>
              <a:rPr lang="en"/>
              <a:t> </a:t>
            </a:r>
            <a:r>
              <a:rPr lang="en">
                <a:latin typeface="Amatic SC"/>
                <a:ea typeface="Amatic SC"/>
                <a:cs typeface="Amatic SC"/>
                <a:sym typeface="Amatic SC"/>
              </a:rPr>
              <a:t>in projects</a:t>
            </a:r>
            <a:endParaRPr/>
          </a:p>
        </p:txBody>
      </p:sp>
      <p:sp>
        <p:nvSpPr>
          <p:cNvPr id="341" name="Google Shape;341;p5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methods of communication useful to group work?</a:t>
            </a:r>
            <a:endParaRPr/>
          </a:p>
          <a:p>
            <a:pPr marL="0" lvl="0" indent="0" algn="l" rtl="0">
              <a:spcBef>
                <a:spcPts val="1600"/>
              </a:spcBef>
              <a:spcAft>
                <a:spcPts val="0"/>
              </a:spcAft>
              <a:buNone/>
            </a:pPr>
            <a:r>
              <a:rPr lang="en"/>
              <a:t>What is a communication plan?</a:t>
            </a:r>
            <a:endParaRPr/>
          </a:p>
          <a:p>
            <a:pPr marL="0" lvl="0" indent="0" algn="l" rtl="0">
              <a:spcBef>
                <a:spcPts val="1600"/>
              </a:spcBef>
              <a:spcAft>
                <a:spcPts val="0"/>
              </a:spcAft>
              <a:buNone/>
            </a:pPr>
            <a:r>
              <a:rPr lang="en"/>
              <a:t>Why would one be necessary?</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Definition of a project:</a:t>
            </a:r>
            <a:endParaRPr>
              <a:latin typeface="Amatic SC"/>
              <a:ea typeface="Amatic SC"/>
              <a:cs typeface="Amatic SC"/>
              <a:sym typeface="Amatic SC"/>
            </a:endParaRPr>
          </a:p>
        </p:txBody>
      </p:sp>
      <p:sp>
        <p:nvSpPr>
          <p:cNvPr id="88" name="Google Shape;88;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 </a:t>
            </a:r>
            <a:r>
              <a:rPr lang="en" sz="2400" b="1" dirty="0"/>
              <a:t>project</a:t>
            </a:r>
            <a:r>
              <a:rPr lang="en" sz="2400" dirty="0"/>
              <a:t> is a </a:t>
            </a:r>
            <a:r>
              <a:rPr lang="en" sz="2400" b="1" dirty="0"/>
              <a:t>planned piece</a:t>
            </a:r>
            <a:r>
              <a:rPr lang="en" sz="2400" dirty="0"/>
              <a:t> of work which is completed over a period of time using specific resources and tools in accordance with the requirements (</a:t>
            </a:r>
            <a:r>
              <a:rPr lang="en" sz="2400" b="1" dirty="0"/>
              <a:t>scope</a:t>
            </a:r>
            <a:r>
              <a:rPr lang="en" sz="2400" dirty="0"/>
              <a:t>). It has a </a:t>
            </a:r>
            <a:r>
              <a:rPr lang="en" sz="2400" b="1" dirty="0"/>
              <a:t>definite beginning and ending</a:t>
            </a:r>
            <a:r>
              <a:rPr lang="en" sz="2400" dirty="0"/>
              <a:t>. </a:t>
            </a:r>
            <a:endParaRPr sz="2400" dirty="0"/>
          </a:p>
          <a:p>
            <a:pPr marL="0" lvl="0" indent="0" algn="l" rtl="0">
              <a:spcBef>
                <a:spcPts val="1600"/>
              </a:spcBef>
              <a:spcAft>
                <a:spcPts val="0"/>
              </a:spcAft>
              <a:buClr>
                <a:schemeClr val="dk2"/>
              </a:buClr>
              <a:buSzPts val="1100"/>
              <a:buFont typeface="Arial"/>
              <a:buNone/>
            </a:pPr>
            <a:endParaRPr sz="2400" dirty="0"/>
          </a:p>
          <a:p>
            <a:pPr marL="0" lvl="0" indent="0" algn="l" rtl="0">
              <a:spcBef>
                <a:spcPts val="1600"/>
              </a:spcBef>
              <a:spcAft>
                <a:spcPts val="1600"/>
              </a:spcAft>
              <a:buNone/>
            </a:pP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Activity</a:t>
            </a:r>
            <a:endParaRPr>
              <a:latin typeface="Amatic SC"/>
              <a:ea typeface="Amatic SC"/>
              <a:cs typeface="Amatic SC"/>
              <a:sym typeface="Amatic SC"/>
            </a:endParaRPr>
          </a:p>
        </p:txBody>
      </p:sp>
      <p:sp>
        <p:nvSpPr>
          <p:cNvPr id="347" name="Google Shape;347;p5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48" name="Google Shape;348;p52"/>
          <p:cNvSpPr txBox="1"/>
          <p:nvPr/>
        </p:nvSpPr>
        <p:spPr>
          <a:xfrm>
            <a:off x="162400" y="4372125"/>
            <a:ext cx="7969800" cy="101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2100" i="1" dirty="0">
                <a:solidFill>
                  <a:schemeClr val="lt2"/>
                </a:solidFill>
                <a:latin typeface="Roboto"/>
                <a:ea typeface="Roboto"/>
                <a:cs typeface="Roboto"/>
                <a:sym typeface="Roboto"/>
              </a:rPr>
              <a:t>Type this into the space allocated in your CTech:Projects Google Doc</a:t>
            </a:r>
            <a:endParaRPr sz="2100" i="1" dirty="0">
              <a:solidFill>
                <a:schemeClr val="lt2"/>
              </a:solidFill>
              <a:latin typeface="Roboto"/>
              <a:ea typeface="Roboto"/>
              <a:cs typeface="Roboto"/>
              <a:sym typeface="Roboto"/>
            </a:endParaRPr>
          </a:p>
        </p:txBody>
      </p:sp>
      <p:pic>
        <p:nvPicPr>
          <p:cNvPr id="349" name="Google Shape;349;p52" descr="Screen Shot 2017-05-03 at 12.42.41 PM.png"/>
          <p:cNvPicPr preferRelativeResize="0"/>
          <p:nvPr/>
        </p:nvPicPr>
        <p:blipFill>
          <a:blip r:embed="rId3">
            <a:alphaModFix/>
          </a:blip>
          <a:stretch>
            <a:fillRect/>
          </a:stretch>
        </p:blipFill>
        <p:spPr>
          <a:xfrm>
            <a:off x="0" y="1791150"/>
            <a:ext cx="9144001" cy="26309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4" name="Google Shape;94;p17" descr="In this video you will learn:&#10;&#10;• What is project management?&#10;• When do we use project management?&#10;• Why do we use project management?&#10;&#10;To learn more, visit us at  https://www.apm.org.uk/&#10;&#10;Everywhere you look, projects are underway. Whether you’re  recruiting a new member of staff or constructing the world’s tallest building, every project needs a manager to ensure its success; someone with their eye on every detail, at every stage, from inception to completion.&#10;&#10;Put simply, project management is about getting things done.&#10;&#10;It’s about knowing exactly what you want to achieve, how you’re going to achieve it, and how long it will take. It’s about ensuring that everyone involved shares and understands those aims, before the first steps are taken, and that they continue to as the end of the project – whatever it is - draws closer.&#10;&#10;Because successful projects don’t just happen. They’re not just a long list of jobs to be done, they are a masterpiece of planning, management, organisation and communication; a carefully choreographed sequence of events, where progress is smooth and steady, one step leads seamlessly to the next, and every possible hitch has been considered and countered. &#10;&#10;A successful project needs people with the right skills and knowledge at its heart. Working together, a well-managed, motivated team with clear roles, responsibilities, and reporting lines, will carry a project to its conclusion without compromising on time, cost or quality. &#10;&#10;Project management is a wonderful thing – but it’s easy to forget how the world might look without it. Because, at its best, project management is virtually invisible. It is the absence of problems and the prevention of failure. &#10;&#10;But behind every successful project – whether it’s changing the way a company works or the organisation of an important event – there’s an unsung hero: The project manager, who kept everything and everyone on track to ensure the delivery of the desired result.&#10;&#10;At APM we support project managers in all the amazing work they do every day. If you’d like to know more about project management, visit us at https://www.apm.org.uk/WhatIsPM" title="What is project management?">
            <a:hlinkClick r:id="rId3"/>
          </p:cNvPr>
          <p:cNvPicPr preferRelativeResize="0"/>
          <p:nvPr/>
        </p:nvPicPr>
        <p:blipFill>
          <a:blip r:embed="rId4">
            <a:alphaModFix/>
          </a:blip>
          <a:stretch>
            <a:fillRect/>
          </a:stretch>
        </p:blipFill>
        <p:spPr>
          <a:xfrm>
            <a:off x="2136575" y="1714500"/>
            <a:ext cx="4572000" cy="3429000"/>
          </a:xfrm>
          <a:prstGeom prst="rect">
            <a:avLst/>
          </a:prstGeom>
          <a:noFill/>
          <a:ln>
            <a:noFill/>
          </a:ln>
        </p:spPr>
      </p:pic>
      <p:sp>
        <p:nvSpPr>
          <p:cNvPr id="95" name="Google Shape;95;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What is project management?</a:t>
            </a:r>
            <a:endParaRPr>
              <a:latin typeface="Amatic SC"/>
              <a:ea typeface="Amatic SC"/>
              <a:cs typeface="Amatic SC"/>
              <a:sym typeface="Amatic S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The project manager</a:t>
            </a:r>
            <a:endParaRPr>
              <a:latin typeface="Amatic SC"/>
              <a:ea typeface="Amatic SC"/>
              <a:cs typeface="Amatic SC"/>
              <a:sym typeface="Amatic SC"/>
            </a:endParaRPr>
          </a:p>
        </p:txBody>
      </p:sp>
      <p:sp>
        <p:nvSpPr>
          <p:cNvPr id="101" name="Google Shape;101;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400" dirty="0"/>
              <a:t>A </a:t>
            </a:r>
            <a:r>
              <a:rPr lang="en" sz="2400" b="1" dirty="0"/>
              <a:t>Project Manager</a:t>
            </a:r>
            <a:r>
              <a:rPr lang="en" sz="2400" dirty="0"/>
              <a:t> is responsible for planning, overseeing and leading projects from ideation through to completion. This is a senior role at an organisation and requires interaction with a range of internal and external </a:t>
            </a:r>
            <a:r>
              <a:rPr lang="en" sz="2400" b="1" dirty="0"/>
              <a:t>stakeholders</a:t>
            </a:r>
            <a:r>
              <a:rPr lang="en" sz="2400" dirty="0"/>
              <a:t>, most often managing several moving project parts simultaneously.</a:t>
            </a:r>
            <a:endParaRPr sz="2400" dirty="0"/>
          </a:p>
          <a:p>
            <a:pPr marL="0" lvl="0" indent="0" algn="l" rtl="0">
              <a:spcBef>
                <a:spcPts val="1600"/>
              </a:spcBef>
              <a:spcAft>
                <a:spcPts val="1600"/>
              </a:spcAft>
              <a:buNone/>
            </a:pP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Characteristics of a good project manager</a:t>
            </a:r>
            <a:endParaRPr>
              <a:latin typeface="Amatic SC"/>
              <a:ea typeface="Amatic SC"/>
              <a:cs typeface="Amatic SC"/>
              <a:sym typeface="Amatic SC"/>
            </a:endParaRPr>
          </a:p>
        </p:txBody>
      </p:sp>
      <p:sp>
        <p:nvSpPr>
          <p:cNvPr id="107" name="Google Shape;107;p19"/>
          <p:cNvSpPr txBox="1">
            <a:spLocks noGrp="1"/>
          </p:cNvSpPr>
          <p:nvPr>
            <p:ph type="body" idx="1"/>
          </p:nvPr>
        </p:nvSpPr>
        <p:spPr>
          <a:xfrm>
            <a:off x="3982350" y="3178375"/>
            <a:ext cx="3986700" cy="235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AU" sz="1400" dirty="0"/>
              <a:t> </a:t>
            </a:r>
            <a:endParaRPr sz="1900" dirty="0"/>
          </a:p>
        </p:txBody>
      </p:sp>
      <p:sp>
        <p:nvSpPr>
          <p:cNvPr id="108" name="Google Shape;108;p19"/>
          <p:cNvSpPr txBox="1">
            <a:spLocks noGrp="1"/>
          </p:cNvSpPr>
          <p:nvPr>
            <p:ph type="body" idx="1"/>
          </p:nvPr>
        </p:nvSpPr>
        <p:spPr>
          <a:xfrm>
            <a:off x="722100" y="3178375"/>
            <a:ext cx="3986700" cy="2351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1400" dirty="0"/>
              <a:t>Competence</a:t>
            </a:r>
            <a:endParaRPr sz="1400" dirty="0"/>
          </a:p>
          <a:p>
            <a:pPr marL="0" lvl="0" indent="0" algn="l" rtl="0">
              <a:lnSpc>
                <a:spcPct val="100000"/>
              </a:lnSpc>
              <a:spcBef>
                <a:spcPts val="1000"/>
              </a:spcBef>
              <a:spcAft>
                <a:spcPts val="0"/>
              </a:spcAft>
              <a:buClr>
                <a:schemeClr val="dk2"/>
              </a:buClr>
              <a:buSzPts val="1100"/>
              <a:buFont typeface="Arial"/>
              <a:buNone/>
            </a:pPr>
            <a:r>
              <a:rPr lang="en" sz="1400" dirty="0"/>
              <a:t>Integrity</a:t>
            </a:r>
            <a:endParaRPr sz="1400" dirty="0"/>
          </a:p>
          <a:p>
            <a:pPr marL="0" lvl="0" indent="0" algn="l" rtl="0">
              <a:lnSpc>
                <a:spcPct val="100000"/>
              </a:lnSpc>
              <a:spcBef>
                <a:spcPts val="1000"/>
              </a:spcBef>
              <a:spcAft>
                <a:spcPts val="0"/>
              </a:spcAft>
              <a:buClr>
                <a:schemeClr val="dk2"/>
              </a:buClr>
              <a:buSzPts val="1100"/>
              <a:buFont typeface="Arial"/>
              <a:buNone/>
            </a:pPr>
            <a:r>
              <a:rPr lang="en" sz="1400" dirty="0"/>
              <a:t>Problem Solving</a:t>
            </a:r>
            <a:endParaRPr sz="1400" dirty="0"/>
          </a:p>
          <a:p>
            <a:pPr marL="0" lvl="0" indent="0" algn="l" rtl="0">
              <a:lnSpc>
                <a:spcPct val="100000"/>
              </a:lnSpc>
              <a:spcBef>
                <a:spcPts val="1000"/>
              </a:spcBef>
              <a:spcAft>
                <a:spcPts val="0"/>
              </a:spcAft>
              <a:buClr>
                <a:schemeClr val="dk2"/>
              </a:buClr>
              <a:buSzPts val="1100"/>
              <a:buFont typeface="Arial"/>
              <a:buNone/>
            </a:pPr>
            <a:r>
              <a:rPr lang="en" sz="1400" dirty="0"/>
              <a:t>Collaboration</a:t>
            </a:r>
            <a:endParaRPr sz="1400" dirty="0"/>
          </a:p>
          <a:p>
            <a:pPr marL="0" lvl="0" indent="0" algn="l" rtl="0">
              <a:lnSpc>
                <a:spcPct val="100000"/>
              </a:lnSpc>
              <a:spcBef>
                <a:spcPts val="1000"/>
              </a:spcBef>
              <a:spcAft>
                <a:spcPts val="0"/>
              </a:spcAft>
              <a:buClr>
                <a:schemeClr val="dk2"/>
              </a:buClr>
              <a:buSzPts val="1100"/>
              <a:buFont typeface="Arial"/>
              <a:buNone/>
            </a:pPr>
            <a:r>
              <a:rPr lang="en" sz="1400" dirty="0"/>
              <a:t>Team Mindedness</a:t>
            </a:r>
            <a:endParaRPr sz="1400" dirty="0"/>
          </a:p>
          <a:p>
            <a:pPr marL="0" lvl="0" indent="0" algn="l" rtl="0">
              <a:lnSpc>
                <a:spcPct val="100000"/>
              </a:lnSpc>
              <a:spcBef>
                <a:spcPts val="1000"/>
              </a:spcBef>
              <a:spcAft>
                <a:spcPts val="1000"/>
              </a:spcAft>
              <a:buNone/>
            </a:pPr>
            <a:endParaRPr sz="1400" dirty="0"/>
          </a:p>
        </p:txBody>
      </p:sp>
      <p:sp>
        <p:nvSpPr>
          <p:cNvPr id="109" name="Google Shape;109;p19"/>
          <p:cNvSpPr txBox="1"/>
          <p:nvPr/>
        </p:nvSpPr>
        <p:spPr>
          <a:xfrm>
            <a:off x="471900" y="1808775"/>
            <a:ext cx="8323200" cy="71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lt2"/>
                </a:solidFill>
                <a:latin typeface="Roboto"/>
                <a:ea typeface="Roboto"/>
                <a:cs typeface="Roboto"/>
                <a:sym typeface="Roboto"/>
              </a:rPr>
              <a:t>Being a project manager is a specific kind of leadership position, which requires certain character traits and qualities. A good project manager delivers projects within the deadline and budget set by the clients, meeting or even exceeding the expectations of the stakeholders. But what does it take to make a good project manager great? Here are the top 10 qualities one must have to become a successful project manager.</a:t>
            </a:r>
            <a:endParaRPr sz="1200" dirty="0">
              <a:solidFill>
                <a:schemeClr val="l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Project planning for beginners</a:t>
            </a:r>
            <a:endParaRPr>
              <a:latin typeface="Amatic SC"/>
              <a:ea typeface="Amatic SC"/>
              <a:cs typeface="Amatic SC"/>
              <a:sym typeface="Amatic SC"/>
            </a:endParaRPr>
          </a:p>
        </p:txBody>
      </p:sp>
      <p:sp>
        <p:nvSpPr>
          <p:cNvPr id="115" name="Google Shape;115;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6" name="Google Shape;116;p20" descr="New to PM? Learn the importance of project planning. &#10;&#10;Try our award-winning PM software for free: https://www.projectmanager.com/?utm_source=youtube&amp;utm_medium=video&amp;utm_campaign=ProjectPlanningForBeginners&#10;&#10;Jennifer Bridges, PMP, breaks planning down to its basics and builds up a strong understanding from there." title="Project Planning for Beginners - Project Management Training">
            <a:hlinkClick r:id="rId3"/>
          </p:cNvPr>
          <p:cNvPicPr preferRelativeResize="0"/>
          <p:nvPr/>
        </p:nvPicPr>
        <p:blipFill>
          <a:blip r:embed="rId4">
            <a:alphaModFix/>
          </a:blip>
          <a:stretch>
            <a:fillRect/>
          </a:stretch>
        </p:blipFill>
        <p:spPr>
          <a:xfrm>
            <a:off x="-259575" y="-828275"/>
            <a:ext cx="8707475" cy="6530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Amatic SC"/>
                <a:ea typeface="Amatic SC"/>
                <a:cs typeface="Amatic SC"/>
                <a:sym typeface="Amatic SC"/>
              </a:rPr>
              <a:t>Agile Project management - an iTerative process</a:t>
            </a:r>
            <a:endParaRPr>
              <a:latin typeface="Amatic SC"/>
              <a:ea typeface="Amatic SC"/>
              <a:cs typeface="Amatic SC"/>
              <a:sym typeface="Amatic SC"/>
            </a:endParaRPr>
          </a:p>
        </p:txBody>
      </p:sp>
      <p:sp>
        <p:nvSpPr>
          <p:cNvPr id="122" name="Google Shape;122;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3" name="Google Shape;123;p21" descr="Agile ways of working have been proven to help deliver better, more high-quality products to customers, with generally faster delivery. But what on earth is it? Keep watching to find out. &#10;&#10;Do you use Agile principals in your day-to-day? Comment below! &#10;&#10;Want to master the skills you need to manage complex digital projects? Sign up for the DPM School's Mastering Digital Project Management: https://thedigitalprojectmanager.com/digital-project-management-training/&#10;_____________________&#10;&#10;🤳🏼 Stay connected with us!&#10;Facebook ⇨ https://www.facebook.com/thedigitalprojectmanager&#10;Instagram ⇨ https://www.instagram.com/thedigitalpm/&#10;Twitter ⇨ https://www.twitter.com/thedigitalpm&#10;LinkedIn ⇨ https://www.linkedin.com/company/thedigitalprojectmanager/&#10;_____________________&#10;&#10;00:00 Introduction&#10;00:36 What is Agile Project Management&#10;01:05 Agile example&#10;03:22 When to use Agile&#10;03:33 Summary" title="Agile Project Management Explained (With Burgers!)">
            <a:hlinkClick r:id="rId3"/>
          </p:cNvPr>
          <p:cNvPicPr preferRelativeResize="0"/>
          <p:nvPr/>
        </p:nvPicPr>
        <p:blipFill>
          <a:blip r:embed="rId4">
            <a:alphaModFix/>
          </a:blip>
          <a:stretch>
            <a:fillRect/>
          </a:stretch>
        </p:blipFill>
        <p:spPr>
          <a:xfrm>
            <a:off x="2044725" y="1801600"/>
            <a:ext cx="5529750" cy="3110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1604</Words>
  <Application>Microsoft Office PowerPoint</Application>
  <PresentationFormat>On-screen Show (16:9)</PresentationFormat>
  <Paragraphs>117</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Caveat</vt:lpstr>
      <vt:lpstr>Amatic SC</vt:lpstr>
      <vt:lpstr>Roboto</vt:lpstr>
      <vt:lpstr>Century Gothic</vt:lpstr>
      <vt:lpstr>Arial</vt:lpstr>
      <vt:lpstr>Proxima Nova</vt:lpstr>
      <vt:lpstr>Material</vt:lpstr>
      <vt:lpstr>Project Management: Design, Produce, Evaluate Overview of project management</vt:lpstr>
      <vt:lpstr>PowerPoint Presentation</vt:lpstr>
      <vt:lpstr>What is a project?</vt:lpstr>
      <vt:lpstr>Definition of a project:</vt:lpstr>
      <vt:lpstr>What is project management?</vt:lpstr>
      <vt:lpstr>The project manager</vt:lpstr>
      <vt:lpstr>Characteristics of a good project manager</vt:lpstr>
      <vt:lpstr>Project planning for beginners</vt:lpstr>
      <vt:lpstr>Agile Project management - an iTerative process</vt:lpstr>
      <vt:lpstr>PROBLEM SOLVING</vt:lpstr>
      <vt:lpstr>PROBLEM SOLVING</vt:lpstr>
      <vt:lpstr>Factors which Influence PROBLEM SOLVING</vt:lpstr>
      <vt:lpstr>Designing Solutions: Generating ideas</vt:lpstr>
      <vt:lpstr>Designing Solutions: Mind Mapping</vt:lpstr>
      <vt:lpstr>Designing Solutions:  Storyboarding &amp; Prototyping</vt:lpstr>
      <vt:lpstr>Designing Solutions:  Storyboarding &amp; Prototyping</vt:lpstr>
      <vt:lpstr>Designing Solutions:  Input, processing, output tables</vt:lpstr>
      <vt:lpstr>The ‘cost - quality - time’ trade-off</vt:lpstr>
      <vt:lpstr>The ‘cost - quality - time’ trade-off</vt:lpstr>
      <vt:lpstr>The ‘cost - quality - time’ trade-off</vt:lpstr>
      <vt:lpstr>The ‘cost - quality - time’ trade-off</vt:lpstr>
      <vt:lpstr>The ‘cost - quality - time’ trade-off</vt:lpstr>
      <vt:lpstr>A better way?</vt:lpstr>
      <vt:lpstr>The Primary Phases of a Project</vt:lpstr>
      <vt:lpstr>The Primary Phases of a Project</vt:lpstr>
      <vt:lpstr>The Primary Phases of a Project</vt:lpstr>
      <vt:lpstr>The Primary Phases of a Project</vt:lpstr>
      <vt:lpstr>The Primary Phases of a Project</vt:lpstr>
      <vt:lpstr>The Primary Phases of a Project</vt:lpstr>
      <vt:lpstr>The Primary Phases of a Project - UX</vt:lpstr>
      <vt:lpstr>The Primary Phases of a Project</vt:lpstr>
      <vt:lpstr>The Primary Phases of a Project</vt:lpstr>
      <vt:lpstr>The Primary Phases of a Project</vt:lpstr>
      <vt:lpstr>Planning Time</vt:lpstr>
      <vt:lpstr>Gantt Charts  Baseline gantt = “The dream” </vt:lpstr>
      <vt:lpstr>Gantt Charts  Tracked gantt = “the reality” </vt:lpstr>
      <vt:lpstr>Costing</vt:lpstr>
      <vt:lpstr>Post IMplementation Review </vt:lpstr>
      <vt:lpstr>Communication in projects</vt:lpstr>
      <vt:lpstr>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 Design, Produce, Evaluate Overview of project management</dc:title>
  <cp:lastModifiedBy>Christopher Dsouza</cp:lastModifiedBy>
  <cp:revision>3</cp:revision>
  <dcterms:modified xsi:type="dcterms:W3CDTF">2024-03-14T01:53:43Z</dcterms:modified>
</cp:coreProperties>
</file>